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65" r:id="rId5"/>
    <p:sldId id="259" r:id="rId6"/>
    <p:sldId id="260" r:id="rId7"/>
    <p:sldId id="261" r:id="rId8"/>
    <p:sldId id="272" r:id="rId9"/>
    <p:sldId id="267" r:id="rId10"/>
    <p:sldId id="281" r:id="rId11"/>
    <p:sldId id="270" r:id="rId12"/>
    <p:sldId id="274" r:id="rId13"/>
    <p:sldId id="268" r:id="rId14"/>
    <p:sldId id="273" r:id="rId15"/>
    <p:sldId id="275" r:id="rId16"/>
    <p:sldId id="276" r:id="rId17"/>
    <p:sldId id="277" r:id="rId18"/>
    <p:sldId id="278"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4821"/>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A1AC2-2967-DC2F-2D57-8A314A43365C}" v="7" dt="2020-01-13T15:13:36.637"/>
    <p1510:client id="{52168ABE-D704-4107-9989-9F3216624593}" v="12" dt="2020-01-11T21:04:25.339"/>
    <p1510:client id="{E555F8C6-EC24-C0B9-08C9-D9AA045BA081}" v="263" dt="2020-01-11T21:10:18.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24" autoAdjust="0"/>
  </p:normalViewPr>
  <p:slideViewPr>
    <p:cSldViewPr>
      <p:cViewPr varScale="1">
        <p:scale>
          <a:sx n="65" d="100"/>
          <a:sy n="65" d="100"/>
        </p:scale>
        <p:origin x="1328" y="40"/>
      </p:cViewPr>
      <p:guideLst>
        <p:guide orient="horz" pos="2160"/>
        <p:guide pos="2880"/>
      </p:guideLst>
    </p:cSldViewPr>
  </p:slideViewPr>
  <p:outlineViewPr>
    <p:cViewPr>
      <p:scale>
        <a:sx n="33" d="100"/>
        <a:sy n="33" d="100"/>
      </p:scale>
      <p:origin x="0" y="12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Dodson" userId="S::bdodson@ghsd.k12.ca.us::560fbeb0-3192-4472-9dbc-db16fdb8380c" providerId="AD" clId="Web-{D9CE9356-0FEF-E19D-13A0-90E35EFA9E9D}"/>
    <pc:docChg chg="modSld">
      <pc:chgData name="Bryan Dodson" userId="S::bdodson@ghsd.k12.ca.us::560fbeb0-3192-4472-9dbc-db16fdb8380c" providerId="AD" clId="Web-{D9CE9356-0FEF-E19D-13A0-90E35EFA9E9D}" dt="2019-01-28T15:34:18.179" v="1"/>
      <pc:docMkLst>
        <pc:docMk/>
      </pc:docMkLst>
      <pc:sldChg chg="addSp delSp">
        <pc:chgData name="Bryan Dodson" userId="S::bdodson@ghsd.k12.ca.us::560fbeb0-3192-4472-9dbc-db16fdb8380c" providerId="AD" clId="Web-{D9CE9356-0FEF-E19D-13A0-90E35EFA9E9D}" dt="2019-01-28T15:34:18.179" v="1"/>
        <pc:sldMkLst>
          <pc:docMk/>
          <pc:sldMk cId="0" sldId="256"/>
        </pc:sldMkLst>
        <pc:spChg chg="add del">
          <ac:chgData name="Bryan Dodson" userId="S::bdodson@ghsd.k12.ca.us::560fbeb0-3192-4472-9dbc-db16fdb8380c" providerId="AD" clId="Web-{D9CE9356-0FEF-E19D-13A0-90E35EFA9E9D}" dt="2019-01-28T15:34:18.179" v="1"/>
          <ac:spMkLst>
            <pc:docMk/>
            <pc:sldMk cId="0" sldId="256"/>
            <ac:spMk id="5" creationId="{00000000-0000-0000-0000-000000000000}"/>
          </ac:spMkLst>
        </pc:spChg>
      </pc:sldChg>
    </pc:docChg>
  </pc:docChgLst>
  <pc:docChgLst>
    <pc:chgData name="Bryan Dodson" userId="S::bdodson@ghsd.k12.ca.us::560fbeb0-3192-4472-9dbc-db16fdb8380c" providerId="AD" clId="Web-{52168ABE-D704-4107-9989-9F3216624593}"/>
    <pc:docChg chg="modSld">
      <pc:chgData name="Bryan Dodson" userId="S::bdodson@ghsd.k12.ca.us::560fbeb0-3192-4472-9dbc-db16fdb8380c" providerId="AD" clId="Web-{52168ABE-D704-4107-9989-9F3216624593}" dt="2020-01-11T21:04:25.339" v="11" actId="20577"/>
      <pc:docMkLst>
        <pc:docMk/>
      </pc:docMkLst>
      <pc:sldChg chg="modSp">
        <pc:chgData name="Bryan Dodson" userId="S::bdodson@ghsd.k12.ca.us::560fbeb0-3192-4472-9dbc-db16fdb8380c" providerId="AD" clId="Web-{52168ABE-D704-4107-9989-9F3216624593}" dt="2020-01-11T21:04:25.339" v="11" actId="20577"/>
        <pc:sldMkLst>
          <pc:docMk/>
          <pc:sldMk cId="0" sldId="256"/>
        </pc:sldMkLst>
        <pc:spChg chg="mod">
          <ac:chgData name="Bryan Dodson" userId="S::bdodson@ghsd.k12.ca.us::560fbeb0-3192-4472-9dbc-db16fdb8380c" providerId="AD" clId="Web-{52168ABE-D704-4107-9989-9F3216624593}" dt="2020-01-11T21:04:25.339" v="11" actId="20577"/>
          <ac:spMkLst>
            <pc:docMk/>
            <pc:sldMk cId="0" sldId="256"/>
            <ac:spMk id="5" creationId="{00000000-0000-0000-0000-000000000000}"/>
          </ac:spMkLst>
        </pc:spChg>
      </pc:sldChg>
    </pc:docChg>
  </pc:docChgLst>
  <pc:docChgLst>
    <pc:chgData name="Bryan Dodson" userId="S::bdodson@ghsd.k12.ca.us::560fbeb0-3192-4472-9dbc-db16fdb8380c" providerId="AD" clId="Web-{E555F8C6-EC24-C0B9-08C9-D9AA045BA081}"/>
    <pc:docChg chg="delSld modSld">
      <pc:chgData name="Bryan Dodson" userId="S::bdodson@ghsd.k12.ca.us::560fbeb0-3192-4472-9dbc-db16fdb8380c" providerId="AD" clId="Web-{E555F8C6-EC24-C0B9-08C9-D9AA045BA081}" dt="2020-01-11T21:10:18.836" v="260"/>
      <pc:docMkLst>
        <pc:docMk/>
      </pc:docMkLst>
      <pc:sldChg chg="modSp">
        <pc:chgData name="Bryan Dodson" userId="S::bdodson@ghsd.k12.ca.us::560fbeb0-3192-4472-9dbc-db16fdb8380c" providerId="AD" clId="Web-{E555F8C6-EC24-C0B9-08C9-D9AA045BA081}" dt="2020-01-11T21:05:42.459" v="15" actId="1076"/>
        <pc:sldMkLst>
          <pc:docMk/>
          <pc:sldMk cId="0" sldId="256"/>
        </pc:sldMkLst>
        <pc:spChg chg="mod">
          <ac:chgData name="Bryan Dodson" userId="S::bdodson@ghsd.k12.ca.us::560fbeb0-3192-4472-9dbc-db16fdb8380c" providerId="AD" clId="Web-{E555F8C6-EC24-C0B9-08C9-D9AA045BA081}" dt="2020-01-11T21:05:42.459" v="15" actId="1076"/>
          <ac:spMkLst>
            <pc:docMk/>
            <pc:sldMk cId="0" sldId="256"/>
            <ac:spMk id="5" creationId="{00000000-0000-0000-0000-000000000000}"/>
          </ac:spMkLst>
        </pc:spChg>
      </pc:sldChg>
      <pc:sldChg chg="modSp">
        <pc:chgData name="Bryan Dodson" userId="S::bdodson@ghsd.k12.ca.us::560fbeb0-3192-4472-9dbc-db16fdb8380c" providerId="AD" clId="Web-{E555F8C6-EC24-C0B9-08C9-D9AA045BA081}" dt="2020-01-11T21:06:10.944" v="17" actId="1076"/>
        <pc:sldMkLst>
          <pc:docMk/>
          <pc:sldMk cId="0" sldId="259"/>
        </pc:sldMkLst>
        <pc:spChg chg="mod">
          <ac:chgData name="Bryan Dodson" userId="S::bdodson@ghsd.k12.ca.us::560fbeb0-3192-4472-9dbc-db16fdb8380c" providerId="AD" clId="Web-{E555F8C6-EC24-C0B9-08C9-D9AA045BA081}" dt="2020-01-11T21:06:10.944" v="17" actId="1076"/>
          <ac:spMkLst>
            <pc:docMk/>
            <pc:sldMk cId="0" sldId="259"/>
            <ac:spMk id="3" creationId="{00000000-0000-0000-0000-000000000000}"/>
          </ac:spMkLst>
        </pc:spChg>
      </pc:sldChg>
      <pc:sldChg chg="modSp">
        <pc:chgData name="Bryan Dodson" userId="S::bdodson@ghsd.k12.ca.us::560fbeb0-3192-4472-9dbc-db16fdb8380c" providerId="AD" clId="Web-{E555F8C6-EC24-C0B9-08C9-D9AA045BA081}" dt="2020-01-11T21:06:16.756" v="18" actId="1076"/>
        <pc:sldMkLst>
          <pc:docMk/>
          <pc:sldMk cId="0" sldId="260"/>
        </pc:sldMkLst>
        <pc:picChg chg="mod">
          <ac:chgData name="Bryan Dodson" userId="S::bdodson@ghsd.k12.ca.us::560fbeb0-3192-4472-9dbc-db16fdb8380c" providerId="AD" clId="Web-{E555F8C6-EC24-C0B9-08C9-D9AA045BA081}" dt="2020-01-11T21:06:16.756" v="18" actId="1076"/>
          <ac:picMkLst>
            <pc:docMk/>
            <pc:sldMk cId="0" sldId="260"/>
            <ac:picMk id="5" creationId="{00000000-0000-0000-0000-000000000000}"/>
          </ac:picMkLst>
        </pc:picChg>
      </pc:sldChg>
      <pc:sldChg chg="modSp">
        <pc:chgData name="Bryan Dodson" userId="S::bdodson@ghsd.k12.ca.us::560fbeb0-3192-4472-9dbc-db16fdb8380c" providerId="AD" clId="Web-{E555F8C6-EC24-C0B9-08C9-D9AA045BA081}" dt="2020-01-11T21:06:03.944" v="16" actId="1076"/>
        <pc:sldMkLst>
          <pc:docMk/>
          <pc:sldMk cId="3310117329" sldId="265"/>
        </pc:sldMkLst>
        <pc:spChg chg="mod">
          <ac:chgData name="Bryan Dodson" userId="S::bdodson@ghsd.k12.ca.us::560fbeb0-3192-4472-9dbc-db16fdb8380c" providerId="AD" clId="Web-{E555F8C6-EC24-C0B9-08C9-D9AA045BA081}" dt="2020-01-11T21:06:03.944" v="16" actId="1076"/>
          <ac:spMkLst>
            <pc:docMk/>
            <pc:sldMk cId="3310117329" sldId="265"/>
            <ac:spMk id="5" creationId="{00000000-0000-0000-0000-000000000000}"/>
          </ac:spMkLst>
        </pc:spChg>
      </pc:sldChg>
      <pc:sldChg chg="modSp">
        <pc:chgData name="Bryan Dodson" userId="S::bdodson@ghsd.k12.ca.us::560fbeb0-3192-4472-9dbc-db16fdb8380c" providerId="AD" clId="Web-{E555F8C6-EC24-C0B9-08C9-D9AA045BA081}" dt="2020-01-11T21:10:18.055" v="258" actId="20577"/>
        <pc:sldMkLst>
          <pc:docMk/>
          <pc:sldMk cId="2768250694" sldId="268"/>
        </pc:sldMkLst>
        <pc:spChg chg="mod">
          <ac:chgData name="Bryan Dodson" userId="S::bdodson@ghsd.k12.ca.us::560fbeb0-3192-4472-9dbc-db16fdb8380c" providerId="AD" clId="Web-{E555F8C6-EC24-C0B9-08C9-D9AA045BA081}" dt="2020-01-11T21:06:54.773" v="21" actId="20577"/>
          <ac:spMkLst>
            <pc:docMk/>
            <pc:sldMk cId="2768250694" sldId="268"/>
            <ac:spMk id="2" creationId="{00000000-0000-0000-0000-000000000000}"/>
          </ac:spMkLst>
        </pc:spChg>
        <pc:spChg chg="mod">
          <ac:chgData name="Bryan Dodson" userId="S::bdodson@ghsd.k12.ca.us::560fbeb0-3192-4472-9dbc-db16fdb8380c" providerId="AD" clId="Web-{E555F8C6-EC24-C0B9-08C9-D9AA045BA081}" dt="2020-01-11T21:10:18.055" v="258" actId="20577"/>
          <ac:spMkLst>
            <pc:docMk/>
            <pc:sldMk cId="2768250694" sldId="268"/>
            <ac:spMk id="3" creationId="{00000000-0000-0000-0000-000000000000}"/>
          </ac:spMkLst>
        </pc:spChg>
      </pc:sldChg>
      <pc:sldChg chg="addSp delSp modSp del">
        <pc:chgData name="Bryan Dodson" userId="S::bdodson@ghsd.k12.ca.us::560fbeb0-3192-4472-9dbc-db16fdb8380c" providerId="AD" clId="Web-{E555F8C6-EC24-C0B9-08C9-D9AA045BA081}" dt="2020-01-11T21:10:18.836" v="260"/>
        <pc:sldMkLst>
          <pc:docMk/>
          <pc:sldMk cId="3886617866" sldId="271"/>
        </pc:sldMkLst>
        <pc:spChg chg="add mod">
          <ac:chgData name="Bryan Dodson" userId="S::bdodson@ghsd.k12.ca.us::560fbeb0-3192-4472-9dbc-db16fdb8380c" providerId="AD" clId="Web-{E555F8C6-EC24-C0B9-08C9-D9AA045BA081}" dt="2020-01-11T21:07:06.241" v="23"/>
          <ac:spMkLst>
            <pc:docMk/>
            <pc:sldMk cId="3886617866" sldId="271"/>
            <ac:spMk id="5" creationId="{CE18EE20-DAF5-4FF7-BBA4-8FC4D391D569}"/>
          </ac:spMkLst>
        </pc:spChg>
        <pc:picChg chg="del">
          <ac:chgData name="Bryan Dodson" userId="S::bdodson@ghsd.k12.ca.us::560fbeb0-3192-4472-9dbc-db16fdb8380c" providerId="AD" clId="Web-{E555F8C6-EC24-C0B9-08C9-D9AA045BA081}" dt="2020-01-11T21:07:06.241" v="23"/>
          <ac:picMkLst>
            <pc:docMk/>
            <pc:sldMk cId="3886617866" sldId="271"/>
            <ac:picMk id="8" creationId="{00000000-0000-0000-0000-000000000000}"/>
          </ac:picMkLst>
        </pc:picChg>
      </pc:sldChg>
      <pc:sldChg chg="modSp">
        <pc:chgData name="Bryan Dodson" userId="S::bdodson@ghsd.k12.ca.us::560fbeb0-3192-4472-9dbc-db16fdb8380c" providerId="AD" clId="Web-{E555F8C6-EC24-C0B9-08C9-D9AA045BA081}" dt="2020-01-11T21:08:10.460" v="86" actId="20577"/>
        <pc:sldMkLst>
          <pc:docMk/>
          <pc:sldMk cId="1520767082" sldId="274"/>
        </pc:sldMkLst>
        <pc:spChg chg="mod">
          <ac:chgData name="Bryan Dodson" userId="S::bdodson@ghsd.k12.ca.us::560fbeb0-3192-4472-9dbc-db16fdb8380c" providerId="AD" clId="Web-{E555F8C6-EC24-C0B9-08C9-D9AA045BA081}" dt="2020-01-11T21:08:10.460" v="86" actId="20577"/>
          <ac:spMkLst>
            <pc:docMk/>
            <pc:sldMk cId="1520767082" sldId="274"/>
            <ac:spMk id="3" creationId="{00000000-0000-0000-0000-000000000000}"/>
          </ac:spMkLst>
        </pc:spChg>
      </pc:sldChg>
    </pc:docChg>
  </pc:docChgLst>
  <pc:docChgLst>
    <pc:chgData name="Melissa Porter" userId="S::mporter@ghsd.k12.ca.us::fe209581-3680-40d8-b46a-4bfc0b42ff95" providerId="AD" clId="Web-{1A0A1AC2-2967-DC2F-2D57-8A314A43365C}"/>
    <pc:docChg chg="modSld">
      <pc:chgData name="Melissa Porter" userId="S::mporter@ghsd.k12.ca.us::fe209581-3680-40d8-b46a-4bfc0b42ff95" providerId="AD" clId="Web-{1A0A1AC2-2967-DC2F-2D57-8A314A43365C}" dt="2020-01-13T15:13:23.043" v="5" actId="20577"/>
      <pc:docMkLst>
        <pc:docMk/>
      </pc:docMkLst>
      <pc:sldChg chg="modSp">
        <pc:chgData name="Melissa Porter" userId="S::mporter@ghsd.k12.ca.us::fe209581-3680-40d8-b46a-4bfc0b42ff95" providerId="AD" clId="Web-{1A0A1AC2-2967-DC2F-2D57-8A314A43365C}" dt="2020-01-13T15:13:23.043" v="4" actId="20577"/>
        <pc:sldMkLst>
          <pc:docMk/>
          <pc:sldMk cId="3182020242" sldId="279"/>
        </pc:sldMkLst>
        <pc:spChg chg="mod">
          <ac:chgData name="Melissa Porter" userId="S::mporter@ghsd.k12.ca.us::fe209581-3680-40d8-b46a-4bfc0b42ff95" providerId="AD" clId="Web-{1A0A1AC2-2967-DC2F-2D57-8A314A43365C}" dt="2020-01-13T15:13:23.043" v="4" actId="20577"/>
          <ac:spMkLst>
            <pc:docMk/>
            <pc:sldMk cId="3182020242" sldId="279"/>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C363827-4219-4FD2-A2EF-8F30E231509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131266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63827-4219-4FD2-A2EF-8F30E231509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99476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63827-4219-4FD2-A2EF-8F30E231509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73033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63827-4219-4FD2-A2EF-8F30E231509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408267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363827-4219-4FD2-A2EF-8F30E231509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99213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363827-4219-4FD2-A2EF-8F30E231509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203339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363827-4219-4FD2-A2EF-8F30E2315096}"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73861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363827-4219-4FD2-A2EF-8F30E2315096}"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207521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63827-4219-4FD2-A2EF-8F30E2315096}"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37514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363827-4219-4FD2-A2EF-8F30E231509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296529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363827-4219-4FD2-A2EF-8F30E231509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E7251-7996-4199-9432-34BBA6A2A864}" type="slidenum">
              <a:rPr lang="en-US" smtClean="0"/>
              <a:pPr/>
              <a:t>‹#›</a:t>
            </a:fld>
            <a:endParaRPr lang="en-US"/>
          </a:p>
        </p:txBody>
      </p:sp>
    </p:spTree>
    <p:extLst>
      <p:ext uri="{BB962C8B-B14F-4D97-AF65-F5344CB8AC3E}">
        <p14:creationId xmlns:p14="http://schemas.microsoft.com/office/powerpoint/2010/main" val="25848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363827-4219-4FD2-A2EF-8F30E2315096}" type="datetimeFigureOut">
              <a:rPr lang="en-US" smtClean="0"/>
              <a:pPr/>
              <a:t>12/9/2020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5E7251-7996-4199-9432-34BBA6A2A864}" type="slidenum">
              <a:rPr lang="en-US" smtClean="0"/>
              <a:pPr/>
              <a:t>‹#›</a:t>
            </a:fld>
            <a:endParaRPr lang="en-US"/>
          </a:p>
        </p:txBody>
      </p:sp>
    </p:spTree>
    <p:extLst>
      <p:ext uri="{BB962C8B-B14F-4D97-AF65-F5344CB8AC3E}">
        <p14:creationId xmlns:p14="http://schemas.microsoft.com/office/powerpoint/2010/main" val="38754959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hs-articulation.ucop.edu/agcourselist#/list/details/1684/"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8600"/>
            <a:ext cx="8458200" cy="1673352"/>
          </a:xfrm>
        </p:spPr>
        <p:txBody>
          <a:bodyPr>
            <a:noAutofit/>
          </a:bodyPr>
          <a:lstStyle/>
          <a:p>
            <a:pPr algn="ctr"/>
            <a:r>
              <a:rPr lang="en-US" sz="4800" b="1" dirty="0">
                <a:solidFill>
                  <a:schemeClr val="accent6">
                    <a:lumMod val="75000"/>
                  </a:schemeClr>
                </a:solidFill>
                <a:latin typeface="Rockwell" panose="02060603020205020403" pitchFamily="18" charset="0"/>
              </a:rPr>
              <a:t>Liberty Ranch Agriculture Program Courses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508" y="1901952"/>
            <a:ext cx="4139184" cy="3747023"/>
          </a:xfrm>
          <a:prstGeom prst="rect">
            <a:avLst/>
          </a:prstGeom>
        </p:spPr>
      </p:pic>
      <p:sp>
        <p:nvSpPr>
          <p:cNvPr id="3" name="Rectangle 2"/>
          <p:cNvSpPr/>
          <p:nvPr/>
        </p:nvSpPr>
        <p:spPr>
          <a:xfrm>
            <a:off x="304800" y="228600"/>
            <a:ext cx="8534400" cy="6400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2626223" y="5920709"/>
            <a:ext cx="3967753" cy="523220"/>
          </a:xfrm>
          <a:prstGeom prst="rect">
            <a:avLst/>
          </a:prstGeom>
          <a:noFill/>
        </p:spPr>
        <p:txBody>
          <a:bodyPr wrap="none" rtlCol="0" anchor="t">
            <a:spAutoFit/>
          </a:bodyPr>
          <a:lstStyle/>
          <a:p>
            <a:r>
              <a:rPr lang="en-US" sz="2800" b="1" dirty="0" smtClean="0">
                <a:solidFill>
                  <a:schemeClr val="accent6">
                    <a:lumMod val="75000"/>
                  </a:schemeClr>
                </a:solidFill>
                <a:latin typeface="Rockwell"/>
              </a:rPr>
              <a:t>2021-2022 </a:t>
            </a:r>
            <a:r>
              <a:rPr lang="en-US" sz="2800" b="1" dirty="0">
                <a:solidFill>
                  <a:schemeClr val="accent6">
                    <a:lumMod val="75000"/>
                  </a:schemeClr>
                </a:solidFill>
                <a:latin typeface="Rockwell"/>
              </a:rPr>
              <a:t>School Year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6">
                    <a:lumMod val="75000"/>
                  </a:schemeClr>
                </a:solidFill>
                <a:latin typeface="Rockwell" panose="02060603020205020403" pitchFamily="18" charset="0"/>
              </a:rPr>
              <a:t>Agriculture </a:t>
            </a:r>
            <a:r>
              <a:rPr lang="en-US" sz="4000" b="1" dirty="0" smtClean="0">
                <a:solidFill>
                  <a:schemeClr val="accent6">
                    <a:lumMod val="75000"/>
                  </a:schemeClr>
                </a:solidFill>
                <a:latin typeface="Rockwell" panose="02060603020205020403" pitchFamily="18" charset="0"/>
              </a:rPr>
              <a:t>Metals and Welding</a:t>
            </a:r>
            <a:endParaRPr lang="en-US" sz="4000" dirty="0"/>
          </a:p>
        </p:txBody>
      </p:sp>
      <p:sp>
        <p:nvSpPr>
          <p:cNvPr id="3" name="Content Placeholder 2"/>
          <p:cNvSpPr>
            <a:spLocks noGrp="1"/>
          </p:cNvSpPr>
          <p:nvPr>
            <p:ph sz="half" idx="1"/>
          </p:nvPr>
        </p:nvSpPr>
        <p:spPr/>
        <p:txBody>
          <a:bodyPr>
            <a:normAutofit lnSpcReduction="10000"/>
          </a:bodyPr>
          <a:lstStyle/>
          <a:p>
            <a:r>
              <a:rPr lang="en-US" dirty="0">
                <a:latin typeface="Rockwell" panose="02060603020205020403" pitchFamily="18" charset="0"/>
              </a:rPr>
              <a:t>This course includes oxyacetylene welding (OAW), oxyacetylene cutting (OFC-A) and shielded metal arc welding (SMAW) processes, in the flat and horizontal positions on various joint details. </a:t>
            </a:r>
          </a:p>
          <a:p>
            <a:r>
              <a:rPr lang="en-US" dirty="0">
                <a:latin typeface="Rockwell" panose="02060603020205020403" pitchFamily="18" charset="0"/>
              </a:rPr>
              <a:t>Meets </a:t>
            </a:r>
            <a:r>
              <a:rPr lang="en-US" b="1" dirty="0">
                <a:latin typeface="Rockwell" panose="02060603020205020403" pitchFamily="18" charset="0"/>
              </a:rPr>
              <a:t>Elective</a:t>
            </a:r>
            <a:r>
              <a:rPr lang="en-US" dirty="0">
                <a:latin typeface="Rockwell" panose="02060603020205020403" pitchFamily="18" charset="0"/>
              </a:rPr>
              <a:t> Credit</a:t>
            </a:r>
          </a:p>
          <a:p>
            <a:r>
              <a:rPr lang="en-US" dirty="0">
                <a:latin typeface="Rockwell" panose="02060603020205020403" pitchFamily="18" charset="0"/>
              </a:rPr>
              <a:t>Opportunity for College Articulation credit</a:t>
            </a:r>
          </a:p>
          <a:p>
            <a:r>
              <a:rPr lang="en-US" dirty="0">
                <a:latin typeface="Rockwell" panose="02060603020205020403" pitchFamily="18" charset="0"/>
              </a:rPr>
              <a:t>Open to 10-12 graders</a:t>
            </a:r>
          </a:p>
          <a:p>
            <a:r>
              <a:rPr lang="en-US" dirty="0">
                <a:latin typeface="Rockwell" panose="02060603020205020403" pitchFamily="18" charset="0"/>
              </a:rPr>
              <a:t>Satisfactory completion of Agriculture Mechanics Skills and Technology</a:t>
            </a:r>
          </a:p>
          <a:p>
            <a:pPr marL="0" indent="0">
              <a:buNone/>
            </a:pPr>
            <a:endParaRPr lang="en-US" dirty="0"/>
          </a:p>
        </p:txBody>
      </p:sp>
      <p:pic>
        <p:nvPicPr>
          <p:cNvPr id="5"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2475706"/>
            <a:ext cx="3886200" cy="305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408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chemeClr val="accent6">
                    <a:lumMod val="75000"/>
                  </a:schemeClr>
                </a:solidFill>
                <a:latin typeface="Rockwell" panose="02060603020205020403" pitchFamily="18" charset="0"/>
              </a:rPr>
              <a:t>Agricultural Welding and </a:t>
            </a:r>
            <a:r>
              <a:rPr lang="en-US" sz="4800" b="1" dirty="0" smtClean="0">
                <a:solidFill>
                  <a:schemeClr val="accent6">
                    <a:lumMod val="75000"/>
                  </a:schemeClr>
                </a:solidFill>
                <a:latin typeface="Rockwell" panose="02060603020205020403" pitchFamily="18" charset="0"/>
              </a:rPr>
              <a:t>Fabrication</a:t>
            </a:r>
            <a:endParaRPr lang="en-US" sz="4800" dirty="0">
              <a:solidFill>
                <a:schemeClr val="accent6">
                  <a:lumMod val="75000"/>
                </a:schemeClr>
              </a:solidFill>
              <a:latin typeface="Rockwell" panose="02060603020205020403" pitchFamily="18" charset="0"/>
            </a:endParaRPr>
          </a:p>
        </p:txBody>
      </p:sp>
      <p:sp>
        <p:nvSpPr>
          <p:cNvPr id="5" name="Content Placeholder 4"/>
          <p:cNvSpPr>
            <a:spLocks noGrp="1"/>
          </p:cNvSpPr>
          <p:nvPr>
            <p:ph sz="half" idx="1"/>
          </p:nvPr>
        </p:nvSpPr>
        <p:spPr/>
        <p:txBody>
          <a:bodyPr>
            <a:normAutofit fontScale="85000" lnSpcReduction="20000"/>
          </a:bodyPr>
          <a:lstStyle/>
          <a:p>
            <a:r>
              <a:rPr lang="en-US" dirty="0">
                <a:latin typeface="Rockwell" panose="02060603020205020403" pitchFamily="18" charset="0"/>
              </a:rPr>
              <a:t>Students will learn specialized welding skills and practices including the nature of identification of metals, concentration on out-of-position Shielded Metal Arc Welding (</a:t>
            </a:r>
            <a:r>
              <a:rPr lang="en-US" dirty="0" smtClean="0">
                <a:latin typeface="Rockwell" panose="02060603020205020403" pitchFamily="18" charset="0"/>
              </a:rPr>
              <a:t>SMAW), GMAW </a:t>
            </a:r>
            <a:r>
              <a:rPr lang="en-US" dirty="0">
                <a:latin typeface="Rockwell" panose="02060603020205020403" pitchFamily="18" charset="0"/>
              </a:rPr>
              <a:t>(MIG) with micro and core wire, GTAW (TIG) of non-ferrous metals (aluminum and stainless steel), cast iron welding, hard surfacing, plasma arc cutting, and freehand and automatic shape burning.</a:t>
            </a:r>
          </a:p>
          <a:p>
            <a:r>
              <a:rPr lang="en-US" dirty="0">
                <a:latin typeface="Rockwell" panose="02060603020205020403" pitchFamily="18" charset="0"/>
              </a:rPr>
              <a:t>Meets </a:t>
            </a:r>
            <a:r>
              <a:rPr lang="en-US" b="1" dirty="0">
                <a:latin typeface="Rockwell" panose="02060603020205020403" pitchFamily="18" charset="0"/>
              </a:rPr>
              <a:t>Elective </a:t>
            </a:r>
            <a:r>
              <a:rPr lang="en-US" dirty="0">
                <a:latin typeface="Rockwell" panose="02060603020205020403" pitchFamily="18" charset="0"/>
              </a:rPr>
              <a:t>Credit</a:t>
            </a:r>
          </a:p>
          <a:p>
            <a:r>
              <a:rPr lang="en-US" dirty="0">
                <a:latin typeface="Rockwell" panose="02060603020205020403" pitchFamily="18" charset="0"/>
              </a:rPr>
              <a:t>Opportunity for College Articulation credit</a:t>
            </a:r>
          </a:p>
          <a:p>
            <a:r>
              <a:rPr lang="en-US" dirty="0">
                <a:latin typeface="Rockwell" panose="02060603020205020403" pitchFamily="18" charset="0"/>
              </a:rPr>
              <a:t>Open to 10-12 graders</a:t>
            </a:r>
          </a:p>
          <a:p>
            <a:r>
              <a:rPr lang="en-US" dirty="0">
                <a:latin typeface="Rockwell" panose="02060603020205020403" pitchFamily="18" charset="0"/>
              </a:rPr>
              <a:t>Satisfactory completion of Agriculture Metals and Welding</a:t>
            </a:r>
          </a:p>
        </p:txBody>
      </p:sp>
      <p:sp>
        <p:nvSpPr>
          <p:cNvPr id="6" name="Content Placeholder 5"/>
          <p:cNvSpPr>
            <a:spLocks noGrp="1"/>
          </p:cNvSpPr>
          <p:nvPr>
            <p:ph sz="half" idx="2"/>
          </p:nvPr>
        </p:nvSpPr>
        <p:spPr/>
        <p:txBody>
          <a:bodyPr>
            <a:normAutofit fontScale="85000" lnSpcReduction="20000"/>
          </a:bodyPr>
          <a:lstStyle/>
          <a:p>
            <a:endParaRPr lang="en-US" dirty="0"/>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150" y="2558791"/>
            <a:ext cx="3886200" cy="288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014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chemeClr val="accent6">
                    <a:lumMod val="75000"/>
                  </a:schemeClr>
                </a:solidFill>
                <a:latin typeface="Rockwell" panose="02060603020205020403" pitchFamily="18" charset="0"/>
              </a:rPr>
              <a:t>Agricultural Power Mechanics Pathway</a:t>
            </a:r>
          </a:p>
        </p:txBody>
      </p:sp>
      <p:sp>
        <p:nvSpPr>
          <p:cNvPr id="3" name="Content Placeholder 2"/>
          <p:cNvSpPr>
            <a:spLocks noGrp="1"/>
          </p:cNvSpPr>
          <p:nvPr>
            <p:ph idx="1"/>
          </p:nvPr>
        </p:nvSpPr>
        <p:spPr>
          <a:xfrm>
            <a:off x="628650" y="5333999"/>
            <a:ext cx="7886700" cy="842963"/>
          </a:xfrm>
        </p:spPr>
        <p:txBody>
          <a:bodyPr vert="horz" lIns="91440" tIns="45720" rIns="91440" bIns="45720" rtlCol="0" anchor="t">
            <a:normAutofit/>
          </a:bodyPr>
          <a:lstStyle/>
          <a:p>
            <a:pPr marL="0" indent="0">
              <a:buNone/>
            </a:pPr>
            <a:r>
              <a:rPr lang="en-US" b="1" dirty="0">
                <a:latin typeface="Rockwell"/>
              </a:rPr>
              <a:t>Year 1 Agriculture Mechanics Skills and Technology</a:t>
            </a:r>
            <a:endParaRPr lang="en-US" b="1" dirty="0">
              <a:latin typeface="Rockwell" panose="02060603020205020403" pitchFamily="18" charset="0"/>
            </a:endParaRPr>
          </a:p>
          <a:p>
            <a:pPr marL="0" indent="0">
              <a:buNone/>
            </a:pPr>
            <a:r>
              <a:rPr lang="en-US" b="1" dirty="0">
                <a:latin typeface="Rockwell"/>
              </a:rPr>
              <a:t>Year 2 Agricultural Power Mechanics I</a:t>
            </a:r>
            <a:endParaRPr lang="en-US" b="1" dirty="0">
              <a:latin typeface="Rockwell" panose="02060603020205020403" pitchFamily="18" charset="0"/>
            </a:endParaRPr>
          </a:p>
          <a:p>
            <a:pPr marL="0" indent="0">
              <a:buNone/>
            </a:pPr>
            <a:endParaRPr lang="en-US" b="1" dirty="0">
              <a:latin typeface="Rockwell" panose="02060603020205020403" pitchFamily="18" charset="0"/>
            </a:endParaRPr>
          </a:p>
        </p:txBody>
      </p:sp>
      <p:sp>
        <p:nvSpPr>
          <p:cNvPr id="4" name="Rectangle 3"/>
          <p:cNvSpPr/>
          <p:nvPr/>
        </p:nvSpPr>
        <p:spPr>
          <a:xfrm>
            <a:off x="304800" y="228600"/>
            <a:ext cx="8534400" cy="6400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690689"/>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0767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chemeClr val="accent6">
                    <a:lumMod val="75000"/>
                  </a:schemeClr>
                </a:solidFill>
                <a:latin typeface="Rockwell"/>
              </a:rPr>
              <a:t>Agricultural Power Mechanics I</a:t>
            </a:r>
            <a:endParaRPr lang="en-US" sz="4800" dirty="0">
              <a:solidFill>
                <a:schemeClr val="accent6">
                  <a:lumMod val="75000"/>
                </a:schemeClr>
              </a:solidFill>
              <a:latin typeface="Rockwell" panose="02060603020205020403" pitchFamily="18" charset="0"/>
            </a:endParaRPr>
          </a:p>
        </p:txBody>
      </p:sp>
      <p:sp>
        <p:nvSpPr>
          <p:cNvPr id="3" name="Content Placeholder 2"/>
          <p:cNvSpPr>
            <a:spLocks noGrp="1"/>
          </p:cNvSpPr>
          <p:nvPr>
            <p:ph sz="half" idx="1"/>
          </p:nvPr>
        </p:nvSpPr>
        <p:spPr/>
        <p:txBody>
          <a:bodyPr vert="horz" lIns="91440" tIns="45720" rIns="91440" bIns="45720" rtlCol="0" anchor="t">
            <a:normAutofit/>
          </a:bodyPr>
          <a:lstStyle/>
          <a:p>
            <a:r>
              <a:rPr lang="en-US" dirty="0">
                <a:latin typeface="Rockwell"/>
                <a:ea typeface="+mn-lt"/>
                <a:cs typeface="+mn-lt"/>
              </a:rPr>
              <a:t>Review Engine functions and operation</a:t>
            </a:r>
            <a:endParaRPr lang="en-US" dirty="0"/>
          </a:p>
          <a:p>
            <a:r>
              <a:rPr lang="en-US" dirty="0">
                <a:latin typeface="Rockwell"/>
                <a:cs typeface="Calibri"/>
              </a:rPr>
              <a:t>Complete Breakdown and Rebuild of compact diesel engine.</a:t>
            </a:r>
          </a:p>
          <a:p>
            <a:r>
              <a:rPr lang="en-US" dirty="0">
                <a:latin typeface="Rockwell"/>
                <a:cs typeface="Calibri"/>
              </a:rPr>
              <a:t>Work on personal projects</a:t>
            </a:r>
          </a:p>
          <a:p>
            <a:r>
              <a:rPr lang="en-US" dirty="0">
                <a:latin typeface="Rockwell"/>
              </a:rPr>
              <a:t>Meets </a:t>
            </a:r>
            <a:r>
              <a:rPr lang="en-US" b="1" dirty="0">
                <a:latin typeface="Rockwell"/>
              </a:rPr>
              <a:t>Elective Credit  </a:t>
            </a:r>
            <a:endParaRPr lang="en-US" b="1" dirty="0">
              <a:latin typeface="Rockwell"/>
              <a:ea typeface="+mn-lt"/>
              <a:cs typeface="+mn-lt"/>
            </a:endParaRPr>
          </a:p>
          <a:p>
            <a:r>
              <a:rPr lang="en-US" dirty="0">
                <a:latin typeface="Rockwell"/>
              </a:rPr>
              <a:t>Open to 10-12 graders</a:t>
            </a:r>
          </a:p>
          <a:p>
            <a:endParaRPr lang="en-US" dirty="0">
              <a:latin typeface="Rockwell" panose="02060603020205020403"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2551906"/>
            <a:ext cx="3886200" cy="289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8250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accent6">
                    <a:lumMod val="75000"/>
                  </a:schemeClr>
                </a:solidFill>
                <a:latin typeface="Rockwell" panose="02060603020205020403" pitchFamily="18" charset="0"/>
              </a:rPr>
              <a:t>Floriculture and Ornamental Horticulture Pathway</a:t>
            </a:r>
          </a:p>
        </p:txBody>
      </p:sp>
      <p:sp>
        <p:nvSpPr>
          <p:cNvPr id="3" name="Content Placeholder 2"/>
          <p:cNvSpPr>
            <a:spLocks noGrp="1"/>
          </p:cNvSpPr>
          <p:nvPr>
            <p:ph idx="1"/>
          </p:nvPr>
        </p:nvSpPr>
        <p:spPr>
          <a:xfrm>
            <a:off x="762000" y="4724400"/>
            <a:ext cx="7886700" cy="1684338"/>
          </a:xfrm>
        </p:spPr>
        <p:txBody>
          <a:bodyPr>
            <a:normAutofit/>
          </a:bodyPr>
          <a:lstStyle/>
          <a:p>
            <a:pPr marL="0" indent="0">
              <a:buNone/>
            </a:pPr>
            <a:r>
              <a:rPr lang="en-US" b="1" dirty="0">
                <a:latin typeface="Rockwell" panose="02060603020205020403" pitchFamily="18" charset="0"/>
              </a:rPr>
              <a:t>Year 1</a:t>
            </a:r>
            <a:r>
              <a:rPr lang="en-US" dirty="0">
                <a:latin typeface="Rockwell" panose="02060603020205020403" pitchFamily="18" charset="0"/>
              </a:rPr>
              <a:t>	</a:t>
            </a:r>
            <a:r>
              <a:rPr lang="en-US" sz="2400" b="1" dirty="0">
                <a:latin typeface="Rockwell" panose="02060603020205020403" pitchFamily="18" charset="0"/>
              </a:rPr>
              <a:t>Introduction to Elements and Principles 			of Floral Design</a:t>
            </a:r>
          </a:p>
          <a:p>
            <a:pPr marL="0" indent="0">
              <a:buNone/>
            </a:pPr>
            <a:r>
              <a:rPr lang="en-US" sz="2400" b="1" dirty="0">
                <a:latin typeface="Rockwell" panose="02060603020205020403" pitchFamily="18" charset="0"/>
              </a:rPr>
              <a:t>Year 2	Advanced Art and History of Floral Design</a:t>
            </a:r>
          </a:p>
          <a:p>
            <a:pPr marL="0" indent="0">
              <a:buNone/>
            </a:pPr>
            <a:r>
              <a:rPr lang="en-US" sz="2400" b="1" dirty="0">
                <a:latin typeface="Rockwell" panose="02060603020205020403" pitchFamily="18" charset="0"/>
              </a:rPr>
              <a:t>Year 3 	</a:t>
            </a:r>
            <a:r>
              <a:rPr lang="en-US" sz="2400" b="1" dirty="0" smtClean="0">
                <a:latin typeface="Rockwell" panose="02060603020205020403" pitchFamily="18" charset="0"/>
              </a:rPr>
              <a:t>Environmental </a:t>
            </a:r>
            <a:r>
              <a:rPr lang="en-US" sz="2400" b="1" dirty="0">
                <a:latin typeface="Rockwell" panose="02060603020205020403" pitchFamily="18" charset="0"/>
              </a:rPr>
              <a:t>Horticulture</a:t>
            </a:r>
            <a:endParaRPr lang="en-US" sz="2400" b="1" dirty="0">
              <a:latin typeface="Baskerville Old Face" pitchFamily="18" charset="0"/>
            </a:endParaRPr>
          </a:p>
          <a:p>
            <a:pPr marL="0" indent="0">
              <a:buNone/>
            </a:pPr>
            <a:endParaRPr lang="en-US" dirty="0"/>
          </a:p>
        </p:txBody>
      </p:sp>
      <p:sp>
        <p:nvSpPr>
          <p:cNvPr id="5" name="Rectangle 4"/>
          <p:cNvSpPr/>
          <p:nvPr/>
        </p:nvSpPr>
        <p:spPr>
          <a:xfrm>
            <a:off x="304800" y="228600"/>
            <a:ext cx="8534400" cy="6400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900" y="1690689"/>
            <a:ext cx="3886200" cy="291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8182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solidFill>
                  <a:schemeClr val="accent6">
                    <a:lumMod val="75000"/>
                  </a:schemeClr>
                </a:solidFill>
                <a:latin typeface="Rockwell" panose="02060603020205020403" pitchFamily="18" charset="0"/>
              </a:rPr>
              <a:t>Introduction to Elements and Principles of Floral Design</a:t>
            </a:r>
            <a:r>
              <a:rPr lang="en-US" sz="3600" b="1" dirty="0">
                <a:latin typeface="Rockwell" panose="02060603020205020403" pitchFamily="18" charset="0"/>
              </a:rPr>
              <a:t/>
            </a:r>
            <a:br>
              <a:rPr lang="en-US" sz="3600" b="1" dirty="0">
                <a:latin typeface="Rockwell" panose="02060603020205020403" pitchFamily="18" charset="0"/>
              </a:rPr>
            </a:br>
            <a:endParaRPr lang="en-US" dirty="0"/>
          </a:p>
        </p:txBody>
      </p:sp>
      <p:sp>
        <p:nvSpPr>
          <p:cNvPr id="3" name="Content Placeholder 2"/>
          <p:cNvSpPr>
            <a:spLocks noGrp="1"/>
          </p:cNvSpPr>
          <p:nvPr>
            <p:ph sz="half" idx="1"/>
          </p:nvPr>
        </p:nvSpPr>
        <p:spPr/>
        <p:txBody>
          <a:bodyPr/>
          <a:lstStyle/>
          <a:p>
            <a:r>
              <a:rPr lang="en-US" dirty="0">
                <a:latin typeface="Rockwell" panose="02060603020205020403" pitchFamily="18" charset="0"/>
              </a:rPr>
              <a:t>Students will practice the elements and principles of art through horticulture and floriculture laboratories. Students will create over twenty floral arrangements as well as grow plants in the greenhouse as a part of class. </a:t>
            </a:r>
          </a:p>
          <a:p>
            <a:r>
              <a:rPr lang="en-US" dirty="0">
                <a:latin typeface="Rockwell" panose="02060603020205020403" pitchFamily="18" charset="0"/>
              </a:rPr>
              <a:t>Meets </a:t>
            </a:r>
            <a:r>
              <a:rPr lang="en-US" b="1" dirty="0">
                <a:latin typeface="Rockwell" panose="02060603020205020403" pitchFamily="18" charset="0"/>
              </a:rPr>
              <a:t>UC Fine Art Credit</a:t>
            </a:r>
          </a:p>
          <a:p>
            <a:r>
              <a:rPr lang="en-US" dirty="0">
                <a:latin typeface="Rockwell" panose="02060603020205020403" pitchFamily="18" charset="0"/>
              </a:rPr>
              <a:t>Open to 9-12 graders</a:t>
            </a:r>
          </a:p>
        </p:txBody>
      </p:sp>
      <p:sp>
        <p:nvSpPr>
          <p:cNvPr id="4" name="Content Placeholder 3"/>
          <p:cNvSpPr>
            <a:spLocks noGrp="1"/>
          </p:cNvSpPr>
          <p:nvPr>
            <p:ph sz="half" idx="2"/>
          </p:nvPr>
        </p:nvSpPr>
        <p:spPr/>
        <p:txBody>
          <a:bodyPr/>
          <a:lstStyle/>
          <a:p>
            <a:endParaRPr lang="en-US"/>
          </a:p>
        </p:txBody>
      </p:sp>
      <p:pic>
        <p:nvPicPr>
          <p:cNvPr id="5"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150" y="2551906"/>
            <a:ext cx="3886200" cy="289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6038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chemeClr val="accent6">
                    <a:lumMod val="75000"/>
                  </a:schemeClr>
                </a:solidFill>
                <a:latin typeface="Rockwell" panose="02060603020205020403" pitchFamily="18" charset="0"/>
              </a:rPr>
              <a:t>Advanced Art and History of Floral Design</a:t>
            </a:r>
            <a:endParaRPr lang="en-US" sz="4400" dirty="0">
              <a:solidFill>
                <a:schemeClr val="accent6">
                  <a:lumMod val="75000"/>
                </a:schemeClr>
              </a:solidFill>
              <a:latin typeface="Rockwell" panose="02060603020205020403" pitchFamily="18" charset="0"/>
            </a:endParaRPr>
          </a:p>
        </p:txBody>
      </p:sp>
      <p:sp>
        <p:nvSpPr>
          <p:cNvPr id="3" name="Content Placeholder 2"/>
          <p:cNvSpPr>
            <a:spLocks noGrp="1"/>
          </p:cNvSpPr>
          <p:nvPr>
            <p:ph sz="half" idx="1"/>
          </p:nvPr>
        </p:nvSpPr>
        <p:spPr/>
        <p:txBody>
          <a:bodyPr>
            <a:normAutofit fontScale="92500"/>
          </a:bodyPr>
          <a:lstStyle/>
          <a:p>
            <a:r>
              <a:rPr lang="en-US" dirty="0">
                <a:latin typeface="Rockwell" panose="02060603020205020403" pitchFamily="18" charset="0"/>
              </a:rPr>
              <a:t>Students enrolled in Advanced Floral Design have the opportunity to work as a professional florist running the “Liberty Ranch Floral Crew” Shop. Students perfect their floriculture and horticulture skills as they design for events and holidays on and off-campus. Students have the ability to earn a profit on indoor plants grown as a part of class  and sold at plant sale. </a:t>
            </a:r>
          </a:p>
          <a:p>
            <a:r>
              <a:rPr lang="en-US" dirty="0">
                <a:latin typeface="Rockwell" panose="02060603020205020403" pitchFamily="18" charset="0"/>
              </a:rPr>
              <a:t>Meets </a:t>
            </a:r>
            <a:r>
              <a:rPr lang="en-US" b="1" dirty="0">
                <a:latin typeface="Rockwell" panose="02060603020205020403" pitchFamily="18" charset="0"/>
              </a:rPr>
              <a:t>UC Fine Art Credit</a:t>
            </a:r>
          </a:p>
          <a:p>
            <a:r>
              <a:rPr lang="en-US" dirty="0">
                <a:latin typeface="Rockwell" panose="02060603020205020403" pitchFamily="18" charset="0"/>
              </a:rPr>
              <a:t>Open to 10-12 graders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2400697"/>
            <a:ext cx="3886200" cy="3201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3074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chemeClr val="accent6">
                    <a:lumMod val="75000"/>
                  </a:schemeClr>
                </a:solidFill>
                <a:latin typeface="Rockwell" panose="02060603020205020403" pitchFamily="18" charset="0"/>
              </a:rPr>
              <a:t>Environmental </a:t>
            </a:r>
            <a:r>
              <a:rPr lang="en-US" sz="4800" b="1" dirty="0">
                <a:solidFill>
                  <a:schemeClr val="accent6">
                    <a:lumMod val="75000"/>
                  </a:schemeClr>
                </a:solidFill>
                <a:latin typeface="Rockwell" panose="02060603020205020403" pitchFamily="18" charset="0"/>
              </a:rPr>
              <a:t>Horticulture</a:t>
            </a:r>
            <a:endParaRPr lang="en-US" sz="4400" dirty="0">
              <a:solidFill>
                <a:schemeClr val="accent6">
                  <a:lumMod val="75000"/>
                </a:schemeClr>
              </a:solidFill>
              <a:latin typeface="Rockwell" panose="02060603020205020403" pitchFamily="18" charset="0"/>
            </a:endParaRPr>
          </a:p>
        </p:txBody>
      </p:sp>
      <p:sp>
        <p:nvSpPr>
          <p:cNvPr id="6" name="Content Placeholder 5"/>
          <p:cNvSpPr>
            <a:spLocks noGrp="1"/>
          </p:cNvSpPr>
          <p:nvPr>
            <p:ph sz="half" idx="2"/>
          </p:nvPr>
        </p:nvSpPr>
        <p:spPr/>
        <p:txBody>
          <a:bodyPr/>
          <a:lstStyle/>
          <a:p>
            <a:endParaRPr lang="en-US" dirty="0"/>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29150" y="2433934"/>
            <a:ext cx="3886200" cy="3131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2"/>
          <p:cNvSpPr txBox="1">
            <a:spLocks/>
          </p:cNvSpPr>
          <p:nvPr/>
        </p:nvSpPr>
        <p:spPr>
          <a:xfrm>
            <a:off x="628650" y="1825625"/>
            <a:ext cx="38862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latin typeface="Rockwell" panose="02060603020205020403" pitchFamily="18" charset="0"/>
            </a:endParaRPr>
          </a:p>
        </p:txBody>
      </p:sp>
      <p:sp>
        <p:nvSpPr>
          <p:cNvPr id="13" name="Content Placeholder 2"/>
          <p:cNvSpPr txBox="1">
            <a:spLocks/>
          </p:cNvSpPr>
          <p:nvPr/>
        </p:nvSpPr>
        <p:spPr>
          <a:xfrm>
            <a:off x="511596" y="1823789"/>
            <a:ext cx="3886200" cy="4351338"/>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Rockwell" panose="02060603020205020403" pitchFamily="18" charset="0"/>
              </a:rPr>
              <a:t>Students will learn skills in production plant growing and tending. Instruction includes plant propagation, soil mixtures, and sterilization, irrigation, potting and canning, fertilizers, floral design, pesticides, greenhouse operations, plant identification, tools and materials, basic landscaping and business management. </a:t>
            </a:r>
          </a:p>
          <a:p>
            <a:r>
              <a:rPr lang="en-US" dirty="0">
                <a:latin typeface="Rockwell" panose="02060603020205020403" pitchFamily="18" charset="0"/>
              </a:rPr>
              <a:t>Meets </a:t>
            </a:r>
            <a:r>
              <a:rPr lang="en-US" b="1" dirty="0">
                <a:latin typeface="Rockwell" panose="02060603020205020403" pitchFamily="18" charset="0"/>
              </a:rPr>
              <a:t>UC Biology/Life Science </a:t>
            </a:r>
            <a:r>
              <a:rPr lang="en-US" dirty="0">
                <a:latin typeface="Rockwell" panose="02060603020205020403" pitchFamily="18" charset="0"/>
              </a:rPr>
              <a:t>Requirements</a:t>
            </a:r>
          </a:p>
          <a:p>
            <a:r>
              <a:rPr lang="en-US" dirty="0">
                <a:latin typeface="Rockwell" panose="02060603020205020403" pitchFamily="18" charset="0"/>
              </a:rPr>
              <a:t>Must have taken Introduction to Elements and Principles of Floral Design</a:t>
            </a:r>
          </a:p>
        </p:txBody>
      </p:sp>
    </p:spTree>
    <p:extLst>
      <p:ext uri="{BB962C8B-B14F-4D97-AF65-F5344CB8AC3E}">
        <p14:creationId xmlns:p14="http://schemas.microsoft.com/office/powerpoint/2010/main" val="3849402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514600"/>
            <a:ext cx="7886700" cy="1143000"/>
          </a:xfrm>
        </p:spPr>
        <p:txBody>
          <a:bodyPr>
            <a:normAutofit/>
          </a:bodyPr>
          <a:lstStyle/>
          <a:p>
            <a:pPr algn="ctr"/>
            <a:r>
              <a:rPr lang="en-US" sz="7200" b="1" dirty="0">
                <a:solidFill>
                  <a:schemeClr val="accent6">
                    <a:lumMod val="75000"/>
                  </a:schemeClr>
                </a:solidFill>
                <a:latin typeface="Rockwell" panose="02060603020205020403" pitchFamily="18" charset="0"/>
              </a:rPr>
              <a:t>Other Electives</a:t>
            </a:r>
          </a:p>
        </p:txBody>
      </p:sp>
      <p:sp>
        <p:nvSpPr>
          <p:cNvPr id="10" name="Rectangle 9"/>
          <p:cNvSpPr/>
          <p:nvPr/>
        </p:nvSpPr>
        <p:spPr>
          <a:xfrm>
            <a:off x="304800" y="228600"/>
            <a:ext cx="8534400" cy="6400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596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4400" b="1" dirty="0">
                <a:solidFill>
                  <a:schemeClr val="accent6">
                    <a:lumMod val="75000"/>
                  </a:schemeClr>
                </a:solidFill>
                <a:latin typeface="Rockwell" panose="02060603020205020403" pitchFamily="18" charset="0"/>
              </a:rPr>
              <a:t>Leadership in Agriculture</a:t>
            </a:r>
          </a:p>
        </p:txBody>
      </p:sp>
      <p:sp>
        <p:nvSpPr>
          <p:cNvPr id="9" name="Content Placeholder 8"/>
          <p:cNvSpPr>
            <a:spLocks noGrp="1"/>
          </p:cNvSpPr>
          <p:nvPr>
            <p:ph sz="half" idx="1"/>
          </p:nvPr>
        </p:nvSpPr>
        <p:spPr/>
        <p:txBody>
          <a:bodyPr vert="horz" lIns="91440" tIns="45720" rIns="91440" bIns="45720" rtlCol="0" anchor="t">
            <a:normAutofit fontScale="92500"/>
          </a:bodyPr>
          <a:lstStyle/>
          <a:p>
            <a:r>
              <a:rPr lang="en-US" dirty="0">
                <a:latin typeface="Rockwell"/>
              </a:rPr>
              <a:t>This year-long course is designed to engage students in experiential activities, which further their personal development and leadership skills. Students will also have the opportunity to prepare for Career Development Events and spend a significant portion of the class-time working within FFA Service Committees, which serve a myriad of purposes and functions of our FFA chapter.</a:t>
            </a:r>
          </a:p>
          <a:p>
            <a:r>
              <a:rPr lang="en-US" dirty="0">
                <a:latin typeface="Rockwell"/>
              </a:rPr>
              <a:t>Meets </a:t>
            </a:r>
            <a:r>
              <a:rPr lang="en-US" b="1" dirty="0">
                <a:latin typeface="Rockwell"/>
              </a:rPr>
              <a:t>Elective Credit</a:t>
            </a:r>
          </a:p>
          <a:p>
            <a:r>
              <a:rPr lang="en-US" dirty="0">
                <a:latin typeface="Rockwell"/>
              </a:rPr>
              <a:t>Open to 10-12 graders</a:t>
            </a:r>
          </a:p>
          <a:p>
            <a:endParaRPr lang="en-US" dirty="0"/>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2543969"/>
            <a:ext cx="3886200" cy="291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2020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2757893"/>
              </p:ext>
            </p:extLst>
          </p:nvPr>
        </p:nvGraphicFramePr>
        <p:xfrm>
          <a:off x="0" y="2"/>
          <a:ext cx="9144001" cy="6858863"/>
        </p:xfrm>
        <a:graphic>
          <a:graphicData uri="http://schemas.openxmlformats.org/drawingml/2006/table">
            <a:tbl>
              <a:tblPr firstRow="1" firstCol="1" bandRow="1">
                <a:tableStyleId>{5C22544A-7EE6-4342-B048-85BDC9FD1C3A}</a:tableStyleId>
              </a:tblPr>
              <a:tblGrid>
                <a:gridCol w="1593144">
                  <a:extLst>
                    <a:ext uri="{9D8B030D-6E8A-4147-A177-3AD203B41FA5}">
                      <a16:colId xmlns:a16="http://schemas.microsoft.com/office/drawing/2014/main" val="207984894"/>
                    </a:ext>
                  </a:extLst>
                </a:gridCol>
                <a:gridCol w="3419224">
                  <a:extLst>
                    <a:ext uri="{9D8B030D-6E8A-4147-A177-3AD203B41FA5}">
                      <a16:colId xmlns:a16="http://schemas.microsoft.com/office/drawing/2014/main" val="2149854095"/>
                    </a:ext>
                  </a:extLst>
                </a:gridCol>
                <a:gridCol w="4131633">
                  <a:extLst>
                    <a:ext uri="{9D8B030D-6E8A-4147-A177-3AD203B41FA5}">
                      <a16:colId xmlns:a16="http://schemas.microsoft.com/office/drawing/2014/main" val="2178846071"/>
                    </a:ext>
                  </a:extLst>
                </a:gridCol>
              </a:tblGrid>
              <a:tr h="945927">
                <a:tc>
                  <a:txBody>
                    <a:bodyPr/>
                    <a:lstStyle/>
                    <a:p>
                      <a:pPr marL="0" marR="0" algn="ctr" fontAlgn="base">
                        <a:spcBef>
                          <a:spcPts val="0"/>
                        </a:spcBef>
                        <a:spcAft>
                          <a:spcPts val="0"/>
                        </a:spcAft>
                      </a:pPr>
                      <a:r>
                        <a:rPr lang="en-US" sz="1200" dirty="0">
                          <a:effectLst/>
                        </a:rPr>
                        <a:t>​</a:t>
                      </a:r>
                    </a:p>
                    <a:p>
                      <a:pPr marL="0" marR="0" algn="ctr" fontAlgn="base">
                        <a:spcBef>
                          <a:spcPts val="0"/>
                        </a:spcBef>
                        <a:spcAft>
                          <a:spcPts val="0"/>
                        </a:spcAft>
                      </a:pPr>
                      <a:r>
                        <a:rPr lang="en-US" sz="1200" dirty="0">
                          <a:effectLst/>
                        </a:rPr>
                        <a:t>SUBJECT AREA​</a:t>
                      </a:r>
                    </a:p>
                    <a:p>
                      <a:pPr marL="0" marR="0" algn="ctr" fontAlgn="base">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endParaRPr>
                    </a:p>
                  </a:txBody>
                  <a:tcPr marL="0" marR="0" marT="0" marB="0"/>
                </a:tc>
                <a:tc>
                  <a:txBody>
                    <a:bodyPr/>
                    <a:lstStyle/>
                    <a:p>
                      <a:pPr marL="0" marR="0" algn="ctr" fontAlgn="base">
                        <a:spcBef>
                          <a:spcPts val="0"/>
                        </a:spcBef>
                        <a:spcAft>
                          <a:spcPts val="0"/>
                        </a:spcAft>
                      </a:pPr>
                      <a:r>
                        <a:rPr lang="en-US" sz="1200" dirty="0">
                          <a:effectLst/>
                        </a:rPr>
                        <a:t>​</a:t>
                      </a:r>
                    </a:p>
                    <a:p>
                      <a:pPr marL="0" marR="0" algn="ctr" fontAlgn="base">
                        <a:spcBef>
                          <a:spcPts val="0"/>
                        </a:spcBef>
                        <a:spcAft>
                          <a:spcPts val="0"/>
                        </a:spcAft>
                      </a:pPr>
                      <a:r>
                        <a:rPr lang="en-US" sz="1200" dirty="0">
                          <a:effectLst/>
                        </a:rPr>
                        <a:t>GJUHSD Graduation Requirements​</a:t>
                      </a:r>
                    </a:p>
                    <a:p>
                      <a:pPr marL="0" marR="0" algn="ctr" fontAlgn="base">
                        <a:spcBef>
                          <a:spcPts val="0"/>
                        </a:spcBef>
                        <a:spcAft>
                          <a:spcPts val="0"/>
                        </a:spcAft>
                      </a:pPr>
                      <a:r>
                        <a:rPr lang="en-US" sz="1200" dirty="0">
                          <a:effectLst/>
                        </a:rPr>
                        <a:t>Class of 2021 and on​</a:t>
                      </a:r>
                    </a:p>
                    <a:p>
                      <a:pPr marL="0" marR="0" algn="ctr" fontAlgn="base">
                        <a:spcBef>
                          <a:spcPts val="0"/>
                        </a:spcBef>
                        <a:spcAft>
                          <a:spcPts val="0"/>
                        </a:spcAft>
                      </a:pPr>
                      <a:r>
                        <a:rPr lang="en-US" sz="1200" dirty="0">
                          <a:effectLst/>
                        </a:rPr>
                        <a:t>280 credits​</a:t>
                      </a:r>
                      <a:endParaRPr lang="en-US" sz="1200" dirty="0">
                        <a:effectLst/>
                        <a:latin typeface="Calibri" panose="020F0502020204030204" pitchFamily="34" charset="0"/>
                        <a:ea typeface="Calibri" panose="020F0502020204030204" pitchFamily="34" charset="0"/>
                      </a:endParaRPr>
                    </a:p>
                  </a:txBody>
                  <a:tcPr marL="0" marR="0" marT="0" marB="0"/>
                </a:tc>
                <a:tc>
                  <a:txBody>
                    <a:bodyPr/>
                    <a:lstStyle/>
                    <a:p>
                      <a:pPr marL="0" marR="0" algn="ctr" fontAlgn="base">
                        <a:spcBef>
                          <a:spcPts val="0"/>
                        </a:spcBef>
                        <a:spcAft>
                          <a:spcPts val="0"/>
                        </a:spcAft>
                      </a:pPr>
                      <a:r>
                        <a:rPr lang="en-US" sz="1200">
                          <a:effectLst/>
                        </a:rPr>
                        <a:t>UC/CSU​</a:t>
                      </a:r>
                    </a:p>
                    <a:p>
                      <a:pPr marL="0" marR="0" algn="ctr" fontAlgn="base">
                        <a:spcBef>
                          <a:spcPts val="0"/>
                        </a:spcBef>
                        <a:spcAft>
                          <a:spcPts val="0"/>
                        </a:spcAft>
                      </a:pPr>
                      <a:r>
                        <a:rPr lang="en-US" sz="1200">
                          <a:effectLst/>
                        </a:rPr>
                        <a:t>“A-G”  REQUIREMENTS​</a:t>
                      </a:r>
                    </a:p>
                    <a:p>
                      <a:pPr marL="0" marR="0" algn="ctr" fontAlgn="base">
                        <a:spcBef>
                          <a:spcPts val="0"/>
                        </a:spcBef>
                        <a:spcAft>
                          <a:spcPts val="0"/>
                        </a:spcAft>
                      </a:pPr>
                      <a:r>
                        <a:rPr lang="en-US" sz="1200">
                          <a:effectLst/>
                        </a:rPr>
                        <a:t> (Must complete course with a C or better )​</a:t>
                      </a:r>
                    </a:p>
                    <a:p>
                      <a:pPr marL="0" marR="0" algn="ctr" fontAlgn="base">
                        <a:spcBef>
                          <a:spcPts val="0"/>
                        </a:spcBef>
                        <a:spcAft>
                          <a:spcPts val="0"/>
                        </a:spcAft>
                      </a:pPr>
                      <a:r>
                        <a:rPr lang="en-US" sz="1200" u="sng">
                          <a:effectLst/>
                          <a:hlinkClick r:id="rId2"/>
                        </a:rPr>
                        <a:t>https://hs-articulation.ucop.edu/agcourselist#/list/details/1684/</a:t>
                      </a:r>
                      <a:r>
                        <a:rPr lang="en-US" sz="1200">
                          <a:effectLst/>
                        </a:rPr>
                        <a:t> ​</a:t>
                      </a:r>
                      <a:endParaRPr lang="en-US" sz="12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3349712829"/>
                  </a:ext>
                </a:extLst>
              </a:tr>
              <a:tr h="1135112">
                <a:tc>
                  <a:txBody>
                    <a:bodyPr/>
                    <a:lstStyle/>
                    <a:p>
                      <a:pPr marL="0" marR="0" fontAlgn="base">
                        <a:spcBef>
                          <a:spcPts val="0"/>
                        </a:spcBef>
                        <a:spcAft>
                          <a:spcPts val="0"/>
                        </a:spcAft>
                      </a:pPr>
                      <a:r>
                        <a:rPr lang="en-US" sz="1200">
                          <a:effectLst/>
                        </a:rPr>
                        <a:t>​</a:t>
                      </a:r>
                    </a:p>
                    <a:p>
                      <a:pPr marL="0" marR="0" fontAlgn="base">
                        <a:spcBef>
                          <a:spcPts val="0"/>
                        </a:spcBef>
                        <a:spcAft>
                          <a:spcPts val="0"/>
                        </a:spcAft>
                      </a:pPr>
                      <a:r>
                        <a:rPr lang="en-US" sz="1200">
                          <a:effectLst/>
                        </a:rPr>
                        <a:t>Social Science​</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a:t>
                      </a:r>
                    </a:p>
                    <a:p>
                      <a:pPr marL="0" marR="0" fontAlgn="base">
                        <a:spcBef>
                          <a:spcPts val="0"/>
                        </a:spcBef>
                        <a:spcAft>
                          <a:spcPts val="0"/>
                        </a:spcAft>
                      </a:pPr>
                      <a:r>
                        <a:rPr lang="en-US" sz="1200" u="sng" dirty="0">
                          <a:effectLst/>
                        </a:rPr>
                        <a:t>30 Credits </a:t>
                      </a:r>
                      <a:r>
                        <a:rPr lang="en-US" sz="1200" dirty="0">
                          <a:effectLst/>
                        </a:rPr>
                        <a:t>​</a:t>
                      </a:r>
                    </a:p>
                    <a:p>
                      <a:pPr marL="0" marR="0" fontAlgn="base">
                        <a:spcBef>
                          <a:spcPts val="0"/>
                        </a:spcBef>
                        <a:spcAft>
                          <a:spcPts val="0"/>
                        </a:spcAft>
                      </a:pPr>
                      <a:r>
                        <a:rPr lang="en-US" sz="1200" dirty="0">
                          <a:effectLst/>
                        </a:rPr>
                        <a:t>     - 10 credits of  World History (10th)​</a:t>
                      </a:r>
                    </a:p>
                    <a:p>
                      <a:pPr marL="0" marR="0" fontAlgn="base">
                        <a:spcBef>
                          <a:spcPts val="0"/>
                        </a:spcBef>
                        <a:spcAft>
                          <a:spcPts val="0"/>
                        </a:spcAft>
                      </a:pPr>
                      <a:r>
                        <a:rPr lang="en-US" sz="1200" dirty="0">
                          <a:effectLst/>
                        </a:rPr>
                        <a:t>     - 10 credits of US History (11th)​</a:t>
                      </a:r>
                    </a:p>
                    <a:p>
                      <a:pPr marL="0" marR="0" fontAlgn="base">
                        <a:spcBef>
                          <a:spcPts val="0"/>
                        </a:spcBef>
                        <a:spcAft>
                          <a:spcPts val="0"/>
                        </a:spcAft>
                      </a:pPr>
                      <a:r>
                        <a:rPr lang="en-US" sz="1200" dirty="0">
                          <a:effectLst/>
                        </a:rPr>
                        <a:t>       - 5 credits of Economics  (12th)​</a:t>
                      </a:r>
                    </a:p>
                    <a:p>
                      <a:pPr marL="0" marR="0" fontAlgn="base">
                        <a:spcBef>
                          <a:spcPts val="0"/>
                        </a:spcBef>
                        <a:spcAft>
                          <a:spcPts val="0"/>
                        </a:spcAft>
                      </a:pPr>
                      <a:r>
                        <a:rPr lang="en-US" sz="1200" dirty="0">
                          <a:effectLst/>
                        </a:rPr>
                        <a:t>       - 5 credits of American Government (12th)​</a:t>
                      </a:r>
                      <a:endParaRPr lang="en-US" sz="1200" dirty="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a:effectLst/>
                        </a:rPr>
                        <a:t>​</a:t>
                      </a:r>
                    </a:p>
                    <a:p>
                      <a:pPr marL="0" marR="0" fontAlgn="base">
                        <a:spcBef>
                          <a:spcPts val="0"/>
                        </a:spcBef>
                        <a:spcAft>
                          <a:spcPts val="0"/>
                        </a:spcAft>
                      </a:pPr>
                      <a:r>
                        <a:rPr lang="en-US" sz="1200">
                          <a:effectLst/>
                        </a:rPr>
                        <a:t>    A) 2 years of Social Science ​</a:t>
                      </a:r>
                    </a:p>
                    <a:p>
                      <a:pPr marL="0" marR="0" fontAlgn="base">
                        <a:spcBef>
                          <a:spcPts val="0"/>
                        </a:spcBef>
                        <a:spcAft>
                          <a:spcPts val="0"/>
                        </a:spcAft>
                      </a:pPr>
                      <a:r>
                        <a:rPr lang="en-US" sz="1200">
                          <a:effectLst/>
                        </a:rPr>
                        <a:t>          - 1 year of World History​</a:t>
                      </a:r>
                    </a:p>
                    <a:p>
                      <a:pPr marL="0" marR="0" fontAlgn="base">
                        <a:spcBef>
                          <a:spcPts val="0"/>
                        </a:spcBef>
                        <a:spcAft>
                          <a:spcPts val="0"/>
                        </a:spcAft>
                      </a:pPr>
                      <a:r>
                        <a:rPr lang="en-US" sz="1200">
                          <a:effectLst/>
                        </a:rPr>
                        <a:t>          - 1 year of US History​</a:t>
                      </a:r>
                      <a:endParaRPr lang="en-US" sz="12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3563631677"/>
                  </a:ext>
                </a:extLst>
              </a:tr>
              <a:tr h="567556">
                <a:tc>
                  <a:txBody>
                    <a:bodyPr/>
                    <a:lstStyle/>
                    <a:p>
                      <a:pPr marL="0" marR="0" fontAlgn="base">
                        <a:spcBef>
                          <a:spcPts val="0"/>
                        </a:spcBef>
                        <a:spcAft>
                          <a:spcPts val="0"/>
                        </a:spcAft>
                      </a:pPr>
                      <a:r>
                        <a:rPr lang="en-US" sz="1200">
                          <a:effectLst/>
                        </a:rPr>
                        <a:t>​</a:t>
                      </a:r>
                    </a:p>
                    <a:p>
                      <a:pPr marL="0" marR="0" fontAlgn="base">
                        <a:spcBef>
                          <a:spcPts val="0"/>
                        </a:spcBef>
                        <a:spcAft>
                          <a:spcPts val="0"/>
                        </a:spcAft>
                      </a:pPr>
                      <a:r>
                        <a:rPr lang="en-US" sz="1200">
                          <a:effectLst/>
                        </a:rPr>
                        <a:t>English​</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a:t>
                      </a:r>
                    </a:p>
                    <a:p>
                      <a:pPr marL="0" marR="0" fontAlgn="base">
                        <a:spcBef>
                          <a:spcPts val="0"/>
                        </a:spcBef>
                        <a:spcAft>
                          <a:spcPts val="0"/>
                        </a:spcAft>
                      </a:pPr>
                      <a:r>
                        <a:rPr lang="en-US" sz="1200" u="sng" dirty="0">
                          <a:effectLst/>
                        </a:rPr>
                        <a:t>40 credits:</a:t>
                      </a:r>
                      <a:r>
                        <a:rPr lang="en-US" sz="1200" dirty="0">
                          <a:effectLst/>
                        </a:rPr>
                        <a:t>​</a:t>
                      </a:r>
                    </a:p>
                    <a:p>
                      <a:pPr marL="0" marR="0" fontAlgn="base">
                        <a:spcBef>
                          <a:spcPts val="0"/>
                        </a:spcBef>
                        <a:spcAft>
                          <a:spcPts val="0"/>
                        </a:spcAft>
                      </a:pPr>
                      <a:r>
                        <a:rPr lang="en-US" sz="1200" dirty="0">
                          <a:effectLst/>
                        </a:rPr>
                        <a:t>       - English 1, 2, 3, 4​</a:t>
                      </a:r>
                      <a:endParaRPr lang="en-US" sz="1200" dirty="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a:t>
                      </a:r>
                    </a:p>
                    <a:p>
                      <a:pPr marL="0" marR="0" fontAlgn="base">
                        <a:spcBef>
                          <a:spcPts val="0"/>
                        </a:spcBef>
                        <a:spcAft>
                          <a:spcPts val="0"/>
                        </a:spcAft>
                      </a:pPr>
                      <a:r>
                        <a:rPr lang="en-US" sz="1200" dirty="0">
                          <a:effectLst/>
                        </a:rPr>
                        <a:t>    B) 4 years required​</a:t>
                      </a:r>
                    </a:p>
                    <a:p>
                      <a:pPr marL="0" marR="0" fontAlgn="base">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3759814856"/>
                  </a:ext>
                </a:extLst>
              </a:tr>
              <a:tr h="756742">
                <a:tc>
                  <a:txBody>
                    <a:bodyPr/>
                    <a:lstStyle/>
                    <a:p>
                      <a:pPr marL="0" marR="0" fontAlgn="base">
                        <a:spcBef>
                          <a:spcPts val="0"/>
                        </a:spcBef>
                        <a:spcAft>
                          <a:spcPts val="0"/>
                        </a:spcAft>
                      </a:pPr>
                      <a:r>
                        <a:rPr lang="en-US" sz="1200">
                          <a:effectLst/>
                        </a:rPr>
                        <a:t>​</a:t>
                      </a:r>
                    </a:p>
                    <a:p>
                      <a:pPr marL="0" marR="0" fontAlgn="base">
                        <a:spcBef>
                          <a:spcPts val="0"/>
                        </a:spcBef>
                        <a:spcAft>
                          <a:spcPts val="0"/>
                        </a:spcAft>
                      </a:pPr>
                      <a:r>
                        <a:rPr lang="en-US" sz="1200">
                          <a:effectLst/>
                        </a:rPr>
                        <a:t>Math​</a:t>
                      </a:r>
                    </a:p>
                    <a:p>
                      <a:pPr marL="0" marR="0" fontAlgn="base">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a:effectLst/>
                        </a:rPr>
                        <a:t>​</a:t>
                      </a:r>
                    </a:p>
                    <a:p>
                      <a:pPr marL="0" marR="0" fontAlgn="base">
                        <a:spcBef>
                          <a:spcPts val="0"/>
                        </a:spcBef>
                        <a:spcAft>
                          <a:spcPts val="0"/>
                        </a:spcAft>
                      </a:pPr>
                      <a:r>
                        <a:rPr lang="en-US" sz="1200" u="sng">
                          <a:effectLst/>
                        </a:rPr>
                        <a:t>30 credits </a:t>
                      </a:r>
                      <a:r>
                        <a:rPr lang="en-US" sz="1200">
                          <a:effectLst/>
                        </a:rPr>
                        <a:t>​</a:t>
                      </a:r>
                    </a:p>
                    <a:p>
                      <a:pPr marL="0" marR="0" fontAlgn="base">
                        <a:spcBef>
                          <a:spcPts val="0"/>
                        </a:spcBef>
                        <a:spcAft>
                          <a:spcPts val="0"/>
                        </a:spcAft>
                      </a:pPr>
                      <a:r>
                        <a:rPr lang="en-US" sz="1200">
                          <a:effectLst/>
                        </a:rPr>
                        <a:t>   -Must complete Algebra 1 or Integrated Math 1​</a:t>
                      </a:r>
                    </a:p>
                    <a:p>
                      <a:pPr marL="0" marR="0" fontAlgn="base">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a:t>
                      </a:r>
                    </a:p>
                    <a:p>
                      <a:pPr marL="0" marR="0" fontAlgn="base">
                        <a:spcBef>
                          <a:spcPts val="0"/>
                        </a:spcBef>
                        <a:spcAft>
                          <a:spcPts val="0"/>
                        </a:spcAft>
                      </a:pPr>
                      <a:r>
                        <a:rPr lang="en-US" sz="1200" dirty="0">
                          <a:effectLst/>
                        </a:rPr>
                        <a:t>    C) 3 years required (4 years are recommended)​</a:t>
                      </a:r>
                    </a:p>
                    <a:p>
                      <a:pPr marL="0" marR="0" fontAlgn="base">
                        <a:spcBef>
                          <a:spcPts val="0"/>
                        </a:spcBef>
                        <a:spcAft>
                          <a:spcPts val="0"/>
                        </a:spcAft>
                      </a:pPr>
                      <a:r>
                        <a:rPr lang="en-US" sz="1200" dirty="0">
                          <a:effectLst/>
                        </a:rPr>
                        <a:t>      (Starting with Algebra 1 or Integrated Math 1)​</a:t>
                      </a:r>
                    </a:p>
                    <a:p>
                      <a:pPr marL="0" marR="0" fontAlgn="base">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3977619436"/>
                  </a:ext>
                </a:extLst>
              </a:tr>
              <a:tr h="1135112">
                <a:tc>
                  <a:txBody>
                    <a:bodyPr/>
                    <a:lstStyle/>
                    <a:p>
                      <a:pPr marL="0" marR="0" fontAlgn="base">
                        <a:spcBef>
                          <a:spcPts val="0"/>
                        </a:spcBef>
                        <a:spcAft>
                          <a:spcPts val="0"/>
                        </a:spcAft>
                      </a:pPr>
                      <a:r>
                        <a:rPr lang="en-US" sz="1200" dirty="0">
                          <a:effectLst/>
                        </a:rPr>
                        <a:t>Science​</a:t>
                      </a:r>
                      <a:endParaRPr lang="en-US" sz="1200" dirty="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a:effectLst/>
                        </a:rPr>
                        <a:t>​</a:t>
                      </a:r>
                    </a:p>
                    <a:p>
                      <a:pPr marL="0" marR="0" fontAlgn="base">
                        <a:spcBef>
                          <a:spcPts val="0"/>
                        </a:spcBef>
                        <a:spcAft>
                          <a:spcPts val="0"/>
                        </a:spcAft>
                      </a:pPr>
                      <a:r>
                        <a:rPr lang="en-US" sz="1200" u="sng">
                          <a:effectLst/>
                        </a:rPr>
                        <a:t>30 credits </a:t>
                      </a:r>
                      <a:r>
                        <a:rPr lang="en-US" sz="1200">
                          <a:effectLst/>
                        </a:rPr>
                        <a:t>​</a:t>
                      </a:r>
                    </a:p>
                    <a:p>
                      <a:pPr marL="0" marR="0" fontAlgn="base">
                        <a:spcBef>
                          <a:spcPts val="0"/>
                        </a:spcBef>
                        <a:spcAft>
                          <a:spcPts val="0"/>
                        </a:spcAft>
                      </a:pPr>
                      <a:r>
                        <a:rPr lang="en-US" sz="1200">
                          <a:effectLst/>
                        </a:rPr>
                        <a:t>- 10 credits of Physical Science​</a:t>
                      </a:r>
                    </a:p>
                    <a:p>
                      <a:pPr marL="0" marR="0" fontAlgn="base">
                        <a:spcBef>
                          <a:spcPts val="0"/>
                        </a:spcBef>
                        <a:spcAft>
                          <a:spcPts val="0"/>
                        </a:spcAft>
                      </a:pPr>
                      <a:r>
                        <a:rPr lang="en-US" sz="1200">
                          <a:effectLst/>
                        </a:rPr>
                        <a:t>- 10 credits of Life Science​</a:t>
                      </a:r>
                    </a:p>
                    <a:p>
                      <a:pPr marL="0" marR="0" fontAlgn="base">
                        <a:spcBef>
                          <a:spcPts val="0"/>
                        </a:spcBef>
                        <a:spcAft>
                          <a:spcPts val="0"/>
                        </a:spcAft>
                      </a:pPr>
                      <a:r>
                        <a:rPr lang="en-US" sz="1200">
                          <a:effectLst/>
                        </a:rPr>
                        <a:t>- 10 credits of another science​</a:t>
                      </a:r>
                    </a:p>
                    <a:p>
                      <a:pPr marL="0" marR="0" fontAlgn="base">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a:t>
                      </a:r>
                    </a:p>
                    <a:p>
                      <a:pPr marL="0" marR="0" fontAlgn="base">
                        <a:spcBef>
                          <a:spcPts val="0"/>
                        </a:spcBef>
                        <a:spcAft>
                          <a:spcPts val="0"/>
                        </a:spcAft>
                      </a:pPr>
                      <a:r>
                        <a:rPr lang="en-US" sz="1200" dirty="0">
                          <a:effectLst/>
                        </a:rPr>
                        <a:t>    D) 2 years of lab science (3 years are recommended)​</a:t>
                      </a:r>
                    </a:p>
                    <a:p>
                      <a:pPr marL="262890" marR="0" indent="-262890" fontAlgn="base">
                        <a:spcBef>
                          <a:spcPts val="0"/>
                        </a:spcBef>
                        <a:spcAft>
                          <a:spcPts val="0"/>
                        </a:spcAft>
                      </a:pPr>
                      <a:r>
                        <a:rPr lang="en-US" sz="1200" dirty="0">
                          <a:effectLst/>
                        </a:rPr>
                        <a:t>           - 1 physical science ​</a:t>
                      </a:r>
                    </a:p>
                    <a:p>
                      <a:pPr marL="262890" marR="0" indent="-262890" fontAlgn="base">
                        <a:spcBef>
                          <a:spcPts val="0"/>
                        </a:spcBef>
                        <a:spcAft>
                          <a:spcPts val="0"/>
                        </a:spcAft>
                      </a:pPr>
                      <a:r>
                        <a:rPr lang="en-US" sz="1200" dirty="0">
                          <a:effectLst/>
                        </a:rPr>
                        <a:t>           - 1 life science​</a:t>
                      </a:r>
                      <a:endParaRPr lang="en-US" sz="12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928212490"/>
                  </a:ext>
                </a:extLst>
              </a:tr>
              <a:tr h="1183302">
                <a:tc>
                  <a:txBody>
                    <a:bodyPr/>
                    <a:lstStyle/>
                    <a:p>
                      <a:pPr marL="0" marR="0" fontAlgn="base">
                        <a:spcBef>
                          <a:spcPts val="0"/>
                        </a:spcBef>
                        <a:spcAft>
                          <a:spcPts val="0"/>
                        </a:spcAft>
                      </a:pPr>
                      <a:r>
                        <a:rPr lang="en-US" sz="1200" dirty="0">
                          <a:effectLst/>
                        </a:rPr>
                        <a:t>Language other than English &amp; VAPA (Visual and Performing Arts)​</a:t>
                      </a:r>
                    </a:p>
                    <a:p>
                      <a:pPr marL="0" marR="0" fontAlgn="base">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a:effectLst/>
                        </a:rPr>
                        <a:t>​</a:t>
                      </a:r>
                    </a:p>
                    <a:p>
                      <a:pPr marL="0" marR="0" fontAlgn="base">
                        <a:spcBef>
                          <a:spcPts val="0"/>
                        </a:spcBef>
                        <a:spcAft>
                          <a:spcPts val="0"/>
                        </a:spcAft>
                      </a:pPr>
                      <a:r>
                        <a:rPr lang="en-US" sz="1200" u="sng">
                          <a:effectLst/>
                        </a:rPr>
                        <a:t>20 credits</a:t>
                      </a:r>
                      <a:r>
                        <a:rPr lang="en-US" sz="1200">
                          <a:effectLst/>
                        </a:rPr>
                        <a:t> of Language other than English​</a:t>
                      </a:r>
                    </a:p>
                    <a:p>
                      <a:pPr marL="0" marR="0" fontAlgn="base">
                        <a:spcBef>
                          <a:spcPts val="0"/>
                        </a:spcBef>
                        <a:spcAft>
                          <a:spcPts val="0"/>
                        </a:spcAft>
                      </a:pPr>
                      <a:r>
                        <a:rPr lang="en-US" sz="1200">
                          <a:effectLst/>
                        </a:rPr>
                        <a:t>  (We offer Spanish and German)​</a:t>
                      </a:r>
                    </a:p>
                    <a:p>
                      <a:pPr marL="0" marR="0" fontAlgn="base">
                        <a:spcBef>
                          <a:spcPts val="0"/>
                        </a:spcBef>
                        <a:spcAft>
                          <a:spcPts val="0"/>
                        </a:spcAft>
                      </a:pPr>
                      <a:r>
                        <a:rPr lang="en-US" sz="1200">
                          <a:effectLst/>
                        </a:rPr>
                        <a:t>​</a:t>
                      </a:r>
                    </a:p>
                    <a:p>
                      <a:pPr marL="0" marR="0" fontAlgn="base">
                        <a:spcBef>
                          <a:spcPts val="0"/>
                        </a:spcBef>
                        <a:spcAft>
                          <a:spcPts val="0"/>
                        </a:spcAft>
                      </a:pPr>
                      <a:r>
                        <a:rPr lang="en-US" sz="1200" u="sng">
                          <a:effectLst/>
                        </a:rPr>
                        <a:t>10 credits</a:t>
                      </a:r>
                      <a:r>
                        <a:rPr lang="en-US" sz="1200">
                          <a:effectLst/>
                        </a:rPr>
                        <a:t> of Visual and Performing Arts ​</a:t>
                      </a:r>
                    </a:p>
                    <a:p>
                      <a:pPr marL="0" marR="0" fontAlgn="base">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a:t>
                      </a:r>
                    </a:p>
                    <a:p>
                      <a:pPr marL="0" marR="0" fontAlgn="base">
                        <a:spcBef>
                          <a:spcPts val="0"/>
                        </a:spcBef>
                        <a:spcAft>
                          <a:spcPts val="0"/>
                        </a:spcAft>
                      </a:pPr>
                      <a:r>
                        <a:rPr lang="en-US" sz="1200" dirty="0">
                          <a:effectLst/>
                        </a:rPr>
                        <a:t>    E) 2 years required of the </a:t>
                      </a:r>
                      <a:r>
                        <a:rPr lang="en-US" sz="1200" u="sng" dirty="0">
                          <a:effectLst/>
                        </a:rPr>
                        <a:t>same</a:t>
                      </a:r>
                      <a:r>
                        <a:rPr lang="en-US" sz="1200" dirty="0">
                          <a:effectLst/>
                        </a:rPr>
                        <a:t> Language Other than   English (3 years are recommended)​</a:t>
                      </a:r>
                    </a:p>
                    <a:p>
                      <a:pPr marL="0" marR="0" fontAlgn="base">
                        <a:spcBef>
                          <a:spcPts val="0"/>
                        </a:spcBef>
                        <a:spcAft>
                          <a:spcPts val="0"/>
                        </a:spcAft>
                      </a:pPr>
                      <a:r>
                        <a:rPr lang="en-US" sz="1200" dirty="0">
                          <a:effectLst/>
                        </a:rPr>
                        <a:t>​</a:t>
                      </a:r>
                    </a:p>
                    <a:p>
                      <a:pPr marL="0" marR="0" fontAlgn="base">
                        <a:spcBef>
                          <a:spcPts val="0"/>
                        </a:spcBef>
                        <a:spcAft>
                          <a:spcPts val="0"/>
                        </a:spcAft>
                      </a:pPr>
                      <a:r>
                        <a:rPr lang="en-US" sz="1200" dirty="0">
                          <a:effectLst/>
                        </a:rPr>
                        <a:t>    F) 1 year of  a  Visual and Performing Arts course​</a:t>
                      </a:r>
                    </a:p>
                    <a:p>
                      <a:pPr marL="0" marR="0" fontAlgn="base">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91269432"/>
                  </a:ext>
                </a:extLst>
              </a:tr>
              <a:tr h="378371">
                <a:tc>
                  <a:txBody>
                    <a:bodyPr/>
                    <a:lstStyle/>
                    <a:p>
                      <a:pPr marL="0" marR="0" fontAlgn="base">
                        <a:spcBef>
                          <a:spcPts val="0"/>
                        </a:spcBef>
                        <a:spcAft>
                          <a:spcPts val="0"/>
                        </a:spcAft>
                      </a:pPr>
                      <a:r>
                        <a:rPr lang="en-US" sz="1200">
                          <a:effectLst/>
                        </a:rPr>
                        <a:t>Electives​</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u="sng">
                          <a:effectLst/>
                        </a:rPr>
                        <a:t>95 credits</a:t>
                      </a:r>
                      <a:r>
                        <a:rPr lang="en-US" sz="1200">
                          <a:effectLst/>
                        </a:rPr>
                        <a:t>​</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   G) 1 year of a College Preparatory Elective​</a:t>
                      </a:r>
                    </a:p>
                    <a:p>
                      <a:pPr marL="0" marR="0" fontAlgn="base">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69727476"/>
                  </a:ext>
                </a:extLst>
              </a:tr>
              <a:tr h="567556">
                <a:tc>
                  <a:txBody>
                    <a:bodyPr/>
                    <a:lstStyle/>
                    <a:p>
                      <a:pPr marL="0" marR="0" fontAlgn="base">
                        <a:spcBef>
                          <a:spcPts val="0"/>
                        </a:spcBef>
                        <a:spcAft>
                          <a:spcPts val="0"/>
                        </a:spcAft>
                      </a:pPr>
                      <a:r>
                        <a:rPr lang="en-US" sz="1200">
                          <a:effectLst/>
                        </a:rPr>
                        <a:t>Physical Education​</a:t>
                      </a:r>
                    </a:p>
                    <a:p>
                      <a:pPr marL="0" marR="0" fontAlgn="base">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u="sng">
                          <a:effectLst/>
                        </a:rPr>
                        <a:t>20 credits</a:t>
                      </a:r>
                      <a:r>
                        <a:rPr lang="en-US" sz="1200">
                          <a:effectLst/>
                        </a:rPr>
                        <a:t>​</a:t>
                      </a:r>
                    </a:p>
                    <a:p>
                      <a:pPr marL="0" marR="0" fontAlgn="base">
                        <a:spcBef>
                          <a:spcPts val="0"/>
                        </a:spcBef>
                        <a:spcAft>
                          <a:spcPts val="0"/>
                        </a:spcAft>
                      </a:pPr>
                      <a:r>
                        <a:rPr lang="en-US" sz="1200">
                          <a:effectLst/>
                        </a:rPr>
                        <a:t>    -All freshman take PE 9 (Physical Fitness Test is also given)​</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  Not a requirement​</a:t>
                      </a:r>
                      <a:endParaRPr lang="en-US" sz="12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3894579497"/>
                  </a:ext>
                </a:extLst>
              </a:tr>
              <a:tr h="189185">
                <a:tc>
                  <a:txBody>
                    <a:bodyPr/>
                    <a:lstStyle/>
                    <a:p>
                      <a:pPr marL="0" marR="0" fontAlgn="base">
                        <a:spcBef>
                          <a:spcPts val="0"/>
                        </a:spcBef>
                        <a:spcAft>
                          <a:spcPts val="0"/>
                        </a:spcAft>
                      </a:pPr>
                      <a:r>
                        <a:rPr lang="en-US" sz="1200">
                          <a:effectLst/>
                        </a:rPr>
                        <a:t>Health​</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u="sng">
                          <a:effectLst/>
                        </a:rPr>
                        <a:t>5 credits </a:t>
                      </a:r>
                      <a:r>
                        <a:rPr lang="en-US" sz="1200">
                          <a:effectLst/>
                        </a:rPr>
                        <a:t>​</a:t>
                      </a:r>
                      <a:endParaRPr lang="en-US" sz="1200">
                        <a:effectLst/>
                        <a:latin typeface="Calibri" panose="020F0502020204030204" pitchFamily="34" charset="0"/>
                        <a:ea typeface="Calibri" panose="020F0502020204030204" pitchFamily="34" charset="0"/>
                      </a:endParaRPr>
                    </a:p>
                  </a:txBody>
                  <a:tcPr marL="0" marR="0" marT="0" marB="0"/>
                </a:tc>
                <a:tc>
                  <a:txBody>
                    <a:bodyPr/>
                    <a:lstStyle/>
                    <a:p>
                      <a:pPr marL="0" marR="0" fontAlgn="base">
                        <a:spcBef>
                          <a:spcPts val="0"/>
                        </a:spcBef>
                        <a:spcAft>
                          <a:spcPts val="0"/>
                        </a:spcAft>
                      </a:pPr>
                      <a:r>
                        <a:rPr lang="en-US" sz="1200" dirty="0">
                          <a:effectLst/>
                        </a:rPr>
                        <a:t>  Not a requirement​</a:t>
                      </a:r>
                      <a:endParaRPr lang="en-US" sz="12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3277398099"/>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chemeClr val="accent6">
                    <a:lumMod val="75000"/>
                  </a:schemeClr>
                </a:solidFill>
                <a:latin typeface="Rockwell" panose="02060603020205020403" pitchFamily="18" charset="0"/>
              </a:rPr>
              <a:t>Food Science: Farm to Fork</a:t>
            </a:r>
          </a:p>
        </p:txBody>
      </p:sp>
      <p:sp>
        <p:nvSpPr>
          <p:cNvPr id="5" name="Content Placeholder 4"/>
          <p:cNvSpPr>
            <a:spLocks noGrp="1"/>
          </p:cNvSpPr>
          <p:nvPr>
            <p:ph sz="half" idx="2"/>
          </p:nvPr>
        </p:nvSpPr>
        <p:spPr>
          <a:xfrm>
            <a:off x="4800600" y="1825625"/>
            <a:ext cx="3886200" cy="4351338"/>
          </a:xfrm>
        </p:spPr>
        <p:txBody>
          <a:bodyPr/>
          <a:lstStyle/>
          <a:p>
            <a:pPr marL="0" indent="0">
              <a:buNone/>
            </a:pP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00600" y="2436229"/>
            <a:ext cx="3886200" cy="3130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ontent Placeholder 8"/>
          <p:cNvSpPr txBox="1">
            <a:spLocks/>
          </p:cNvSpPr>
          <p:nvPr/>
        </p:nvSpPr>
        <p:spPr>
          <a:xfrm>
            <a:off x="628650" y="1825625"/>
            <a:ext cx="38862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1" name="Content Placeholder 8"/>
          <p:cNvSpPr txBox="1">
            <a:spLocks/>
          </p:cNvSpPr>
          <p:nvPr/>
        </p:nvSpPr>
        <p:spPr>
          <a:xfrm>
            <a:off x="457200" y="1825625"/>
            <a:ext cx="38862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20" name="Content Placeholder 2"/>
          <p:cNvSpPr txBox="1">
            <a:spLocks/>
          </p:cNvSpPr>
          <p:nvPr/>
        </p:nvSpPr>
        <p:spPr>
          <a:xfrm>
            <a:off x="457200" y="1825624"/>
            <a:ext cx="3886200" cy="4351338"/>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Rockwell" panose="02060603020205020403" pitchFamily="18" charset="0"/>
              </a:rPr>
              <a:t>Students will apply plant science concepts as they learn to grow their own food in their garden plot. Students will practice various processing, packaging, and food preparation techniques to ultimately eat local, healthy, fresh food.   This class will teach students about nutrition, farming, and cooking and allow students to experience first-hand the process from Farm to Fork.</a:t>
            </a:r>
          </a:p>
          <a:p>
            <a:r>
              <a:rPr lang="en-US" dirty="0">
                <a:latin typeface="Rockwell" panose="02060603020205020403" pitchFamily="18" charset="0"/>
              </a:rPr>
              <a:t>Meets </a:t>
            </a:r>
            <a:r>
              <a:rPr lang="en-US" b="1" dirty="0">
                <a:latin typeface="Rockwell" panose="02060603020205020403" pitchFamily="18" charset="0"/>
              </a:rPr>
              <a:t>Elective credits</a:t>
            </a:r>
          </a:p>
          <a:p>
            <a:r>
              <a:rPr lang="en-US" dirty="0">
                <a:latin typeface="Rockwell" panose="02060603020205020403" pitchFamily="18" charset="0"/>
              </a:rPr>
              <a:t>Open to 10-12 graders</a:t>
            </a:r>
          </a:p>
          <a:p>
            <a:endParaRPr lang="en-US" dirty="0"/>
          </a:p>
        </p:txBody>
      </p:sp>
    </p:spTree>
    <p:extLst>
      <p:ext uri="{BB962C8B-B14F-4D97-AF65-F5344CB8AC3E}">
        <p14:creationId xmlns:p14="http://schemas.microsoft.com/office/powerpoint/2010/main" val="1311049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a:solidFill>
                  <a:schemeClr val="accent6">
                    <a:lumMod val="75000"/>
                  </a:schemeClr>
                </a:solidFill>
                <a:latin typeface="Rockwell" panose="02060603020205020403" pitchFamily="18" charset="0"/>
              </a:rPr>
              <a:t>Agriscience</a:t>
            </a:r>
            <a:r>
              <a:rPr lang="en-US" sz="4800" b="1" dirty="0">
                <a:solidFill>
                  <a:schemeClr val="accent6">
                    <a:lumMod val="75000"/>
                  </a:schemeClr>
                </a:solidFill>
                <a:latin typeface="Rockwell" panose="02060603020205020403" pitchFamily="18" charset="0"/>
              </a:rPr>
              <a:t> Pathway</a:t>
            </a:r>
          </a:p>
        </p:txBody>
      </p:sp>
      <p:sp>
        <p:nvSpPr>
          <p:cNvPr id="3" name="Content Placeholder 2"/>
          <p:cNvSpPr>
            <a:spLocks noGrp="1"/>
          </p:cNvSpPr>
          <p:nvPr>
            <p:ph idx="1"/>
          </p:nvPr>
        </p:nvSpPr>
        <p:spPr>
          <a:xfrm>
            <a:off x="628650" y="4419600"/>
            <a:ext cx="7886700" cy="1981200"/>
          </a:xfrm>
        </p:spPr>
        <p:txBody>
          <a:bodyPr>
            <a:normAutofit/>
          </a:bodyPr>
          <a:lstStyle/>
          <a:p>
            <a:pPr>
              <a:buNone/>
            </a:pPr>
            <a:r>
              <a:rPr lang="en-US" b="1" dirty="0">
                <a:latin typeface="Rockwell" panose="02060603020205020403" pitchFamily="18" charset="0"/>
              </a:rPr>
              <a:t>9</a:t>
            </a:r>
            <a:r>
              <a:rPr lang="en-US" b="1" baseline="30000" dirty="0">
                <a:latin typeface="Rockwell" panose="02060603020205020403" pitchFamily="18" charset="0"/>
              </a:rPr>
              <a:t>th</a:t>
            </a:r>
            <a:r>
              <a:rPr lang="en-US" b="1" dirty="0">
                <a:latin typeface="Rockwell" panose="02060603020205020403" pitchFamily="18" charset="0"/>
              </a:rPr>
              <a:t> Grade		Sustainable Agriculture Biology </a:t>
            </a:r>
          </a:p>
          <a:p>
            <a:pPr>
              <a:buNone/>
            </a:pPr>
            <a:r>
              <a:rPr lang="en-US" b="1" dirty="0">
                <a:latin typeface="Rockwell" panose="02060603020205020403" pitchFamily="18" charset="0"/>
              </a:rPr>
              <a:t>10</a:t>
            </a:r>
            <a:r>
              <a:rPr lang="en-US" b="1" baseline="30000" dirty="0">
                <a:latin typeface="Rockwell" panose="02060603020205020403" pitchFamily="18" charset="0"/>
              </a:rPr>
              <a:t>th</a:t>
            </a:r>
            <a:r>
              <a:rPr lang="en-US" b="1" dirty="0">
                <a:latin typeface="Rockwell" panose="02060603020205020403" pitchFamily="18" charset="0"/>
              </a:rPr>
              <a:t> Grade		Chemistry </a:t>
            </a:r>
            <a:r>
              <a:rPr lang="en-US" b="1" dirty="0" smtClean="0">
                <a:latin typeface="Rockwell" panose="02060603020205020403" pitchFamily="18" charset="0"/>
              </a:rPr>
              <a:t>in </a:t>
            </a:r>
            <a:r>
              <a:rPr lang="en-US" b="1" dirty="0" err="1" smtClean="0">
                <a:latin typeface="Rockwell" panose="02060603020205020403" pitchFamily="18" charset="0"/>
              </a:rPr>
              <a:t>Agriscience</a:t>
            </a:r>
            <a:r>
              <a:rPr lang="en-US" b="1" dirty="0" smtClean="0">
                <a:latin typeface="Rockwell" panose="02060603020205020403" pitchFamily="18" charset="0"/>
              </a:rPr>
              <a:t> </a:t>
            </a:r>
            <a:endParaRPr lang="en-US" b="1" dirty="0">
              <a:latin typeface="Rockwell" panose="02060603020205020403" pitchFamily="18" charset="0"/>
            </a:endParaRPr>
          </a:p>
          <a:p>
            <a:pPr>
              <a:buNone/>
            </a:pPr>
            <a:r>
              <a:rPr lang="en-US" b="1" dirty="0" smtClean="0">
                <a:latin typeface="Rockwell" panose="02060603020205020403" pitchFamily="18" charset="0"/>
              </a:rPr>
              <a:t>11</a:t>
            </a:r>
            <a:r>
              <a:rPr lang="en-US" b="1" baseline="30000" dirty="0" smtClean="0">
                <a:latin typeface="Rockwell" panose="02060603020205020403" pitchFamily="18" charset="0"/>
              </a:rPr>
              <a:t>th</a:t>
            </a:r>
            <a:r>
              <a:rPr lang="en-US" b="1" dirty="0" smtClean="0">
                <a:latin typeface="Rockwell" panose="02060603020205020403" pitchFamily="18" charset="0"/>
              </a:rPr>
              <a:t> </a:t>
            </a:r>
            <a:r>
              <a:rPr lang="en-US" b="1" dirty="0">
                <a:latin typeface="Rockwell" panose="02060603020205020403" pitchFamily="18" charset="0"/>
              </a:rPr>
              <a:t>Grade		</a:t>
            </a:r>
            <a:r>
              <a:rPr lang="en-US" b="1" dirty="0" smtClean="0">
                <a:latin typeface="Rockwell" panose="02060603020205020403" pitchFamily="18" charset="0"/>
              </a:rPr>
              <a:t>Advanced Interdisciplinary </a:t>
            </a:r>
            <a:r>
              <a:rPr lang="en-US" b="1" dirty="0">
                <a:latin typeface="Rockwell" panose="02060603020205020403" pitchFamily="18" charset="0"/>
              </a:rPr>
              <a:t>Science for </a:t>
            </a:r>
            <a:r>
              <a:rPr lang="en-US" b="1" dirty="0" smtClean="0">
                <a:latin typeface="Rockwell" panose="02060603020205020403" pitchFamily="18" charset="0"/>
              </a:rPr>
              <a:t>				Sustainable Agriculture</a:t>
            </a:r>
          </a:p>
          <a:p>
            <a:pPr>
              <a:buNone/>
            </a:pPr>
            <a:r>
              <a:rPr lang="en-US" b="1" dirty="0" smtClean="0">
                <a:latin typeface="Rockwell" panose="02060603020205020403" pitchFamily="18" charset="0"/>
              </a:rPr>
              <a:t>12</a:t>
            </a:r>
            <a:r>
              <a:rPr lang="en-US" b="1" baseline="30000" dirty="0" smtClean="0">
                <a:latin typeface="Rockwell" panose="02060603020205020403" pitchFamily="18" charset="0"/>
              </a:rPr>
              <a:t>th</a:t>
            </a:r>
            <a:r>
              <a:rPr lang="en-US" b="1" dirty="0" smtClean="0">
                <a:latin typeface="Rockwell" panose="02060603020205020403" pitchFamily="18" charset="0"/>
              </a:rPr>
              <a:t> </a:t>
            </a:r>
            <a:r>
              <a:rPr lang="en-US" b="1" dirty="0">
                <a:latin typeface="Rockwell" panose="02060603020205020403" pitchFamily="18" charset="0"/>
              </a:rPr>
              <a:t>Grade		Agricultural Government 	and Economics</a:t>
            </a:r>
          </a:p>
        </p:txBody>
      </p:sp>
      <p:sp>
        <p:nvSpPr>
          <p:cNvPr id="4" name="Rectangle 3"/>
          <p:cNvSpPr/>
          <p:nvPr/>
        </p:nvSpPr>
        <p:spPr>
          <a:xfrm>
            <a:off x="304800" y="228600"/>
            <a:ext cx="8534400" cy="6400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1300" y="1504950"/>
            <a:ext cx="3581400"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accent6">
                    <a:lumMod val="75000"/>
                  </a:schemeClr>
                </a:solidFill>
                <a:latin typeface="Rockwell" panose="02060603020205020403" pitchFamily="18" charset="0"/>
              </a:rPr>
              <a:t>Agriculture Biology </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2543969"/>
            <a:ext cx="3886200" cy="291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sz="half" idx="1"/>
          </p:nvPr>
        </p:nvSpPr>
        <p:spPr>
          <a:xfrm>
            <a:off x="427367" y="1825625"/>
            <a:ext cx="3886200" cy="4351338"/>
          </a:xfrm>
        </p:spPr>
        <p:txBody>
          <a:bodyPr/>
          <a:lstStyle/>
          <a:p>
            <a:r>
              <a:rPr lang="en-US" dirty="0">
                <a:latin typeface="Rockwell" panose="02060603020205020403" pitchFamily="18" charset="0"/>
              </a:rPr>
              <a:t>Focuses on molecular biology principles and sustainable agriculture practices.</a:t>
            </a:r>
          </a:p>
          <a:p>
            <a:r>
              <a:rPr lang="en-US" dirty="0">
                <a:latin typeface="Rockwell" panose="02060603020205020403" pitchFamily="18" charset="0"/>
              </a:rPr>
              <a:t>Meets </a:t>
            </a:r>
            <a:r>
              <a:rPr lang="en-US" b="1" dirty="0">
                <a:latin typeface="Rockwell" panose="02060603020205020403" pitchFamily="18" charset="0"/>
              </a:rPr>
              <a:t>UC/CSU Life Science </a:t>
            </a:r>
            <a:r>
              <a:rPr lang="en-US" dirty="0">
                <a:latin typeface="Rockwell" panose="02060603020205020403" pitchFamily="18" charset="0"/>
              </a:rPr>
              <a:t>requirements</a:t>
            </a:r>
          </a:p>
          <a:p>
            <a:r>
              <a:rPr lang="en-US" dirty="0">
                <a:latin typeface="Rockwell" panose="02060603020205020403" pitchFamily="18" charset="0"/>
              </a:rPr>
              <a:t>Open to ALL grades</a:t>
            </a:r>
          </a:p>
          <a:p>
            <a:endParaRPr lang="en-US" dirty="0"/>
          </a:p>
        </p:txBody>
      </p:sp>
    </p:spTree>
    <p:extLst>
      <p:ext uri="{BB962C8B-B14F-4D97-AF65-F5344CB8AC3E}">
        <p14:creationId xmlns:p14="http://schemas.microsoft.com/office/powerpoint/2010/main" val="3310117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chemeClr val="accent6">
                    <a:lumMod val="75000"/>
                  </a:schemeClr>
                </a:solidFill>
                <a:latin typeface="Rockwell" panose="02060603020205020403" pitchFamily="18" charset="0"/>
              </a:rPr>
              <a:t>Chemistry in </a:t>
            </a:r>
            <a:r>
              <a:rPr lang="en-US" sz="4800" b="1" dirty="0" err="1" smtClean="0">
                <a:solidFill>
                  <a:schemeClr val="accent6">
                    <a:lumMod val="75000"/>
                  </a:schemeClr>
                </a:solidFill>
                <a:latin typeface="Rockwell" panose="02060603020205020403" pitchFamily="18" charset="0"/>
              </a:rPr>
              <a:t>Agriscience</a:t>
            </a:r>
            <a:r>
              <a:rPr lang="en-US" sz="4800" b="1" dirty="0" smtClean="0">
                <a:solidFill>
                  <a:schemeClr val="accent6">
                    <a:lumMod val="75000"/>
                  </a:schemeClr>
                </a:solidFill>
                <a:latin typeface="Rockwell" panose="02060603020205020403" pitchFamily="18" charset="0"/>
              </a:rPr>
              <a:t> </a:t>
            </a:r>
            <a:endParaRPr lang="en-US" sz="4800" b="1" dirty="0">
              <a:solidFill>
                <a:schemeClr val="accent6">
                  <a:lumMod val="75000"/>
                </a:schemeClr>
              </a:solidFill>
              <a:latin typeface="Rockwell" panose="02060603020205020403" pitchFamily="18" charset="0"/>
            </a:endParaRPr>
          </a:p>
        </p:txBody>
      </p:sp>
      <p:sp>
        <p:nvSpPr>
          <p:cNvPr id="3" name="Content Placeholder 2"/>
          <p:cNvSpPr>
            <a:spLocks noGrp="1"/>
          </p:cNvSpPr>
          <p:nvPr>
            <p:ph sz="half" idx="1"/>
          </p:nvPr>
        </p:nvSpPr>
        <p:spPr>
          <a:xfrm>
            <a:off x="197329" y="1840002"/>
            <a:ext cx="3886200" cy="4351338"/>
          </a:xfrm>
        </p:spPr>
        <p:txBody>
          <a:bodyPr>
            <a:noAutofit/>
          </a:bodyPr>
          <a:lstStyle/>
          <a:p>
            <a:r>
              <a:rPr lang="en-US" dirty="0">
                <a:latin typeface="Rockwell" panose="02060603020205020403" pitchFamily="18" charset="0"/>
              </a:rPr>
              <a:t>Focuses on the chemical nature of plants, animals, and soils and their connection to current agriculture practices</a:t>
            </a:r>
          </a:p>
          <a:p>
            <a:pPr>
              <a:buClrTx/>
            </a:pPr>
            <a:r>
              <a:rPr lang="en-US" dirty="0">
                <a:latin typeface="Rockwell" panose="02060603020205020403" pitchFamily="18" charset="0"/>
              </a:rPr>
              <a:t>Meets </a:t>
            </a:r>
            <a:r>
              <a:rPr lang="en-US" b="1" dirty="0">
                <a:latin typeface="Rockwell" panose="02060603020205020403" pitchFamily="18" charset="0"/>
              </a:rPr>
              <a:t>UC/CSU Physical Science </a:t>
            </a:r>
            <a:r>
              <a:rPr lang="en-US" dirty="0">
                <a:latin typeface="Rockwell" panose="02060603020205020403" pitchFamily="18" charset="0"/>
              </a:rPr>
              <a:t>requirements</a:t>
            </a:r>
          </a:p>
          <a:p>
            <a:pPr>
              <a:buClrTx/>
            </a:pPr>
            <a:r>
              <a:rPr lang="en-US" dirty="0">
                <a:latin typeface="Rockwell" panose="02060603020205020403" pitchFamily="18" charset="0"/>
              </a:rPr>
              <a:t>Open to 10</a:t>
            </a:r>
            <a:r>
              <a:rPr lang="en-US" baseline="30000" dirty="0">
                <a:latin typeface="Rockwell" panose="02060603020205020403" pitchFamily="18" charset="0"/>
              </a:rPr>
              <a:t>th</a:t>
            </a:r>
            <a:r>
              <a:rPr lang="en-US" dirty="0">
                <a:latin typeface="Rockwell" panose="02060603020205020403" pitchFamily="18" charset="0"/>
              </a:rPr>
              <a:t>, 11</a:t>
            </a:r>
            <a:r>
              <a:rPr lang="en-US" baseline="30000" dirty="0">
                <a:latin typeface="Rockwell" panose="02060603020205020403" pitchFamily="18" charset="0"/>
              </a:rPr>
              <a:t>th</a:t>
            </a:r>
            <a:r>
              <a:rPr lang="en-US" dirty="0">
                <a:latin typeface="Rockwell" panose="02060603020205020403" pitchFamily="18" charset="0"/>
              </a:rPr>
              <a:t>, and 12</a:t>
            </a:r>
            <a:r>
              <a:rPr lang="en-US" baseline="30000" dirty="0">
                <a:latin typeface="Rockwell" panose="02060603020205020403" pitchFamily="18" charset="0"/>
              </a:rPr>
              <a:t>th</a:t>
            </a:r>
            <a:r>
              <a:rPr lang="en-US" dirty="0">
                <a:latin typeface="Rockwell" panose="02060603020205020403" pitchFamily="18" charset="0"/>
              </a:rPr>
              <a:t> graders</a:t>
            </a:r>
          </a:p>
          <a:p>
            <a:pPr>
              <a:buClrTx/>
            </a:pPr>
            <a:r>
              <a:rPr lang="en-US" dirty="0">
                <a:latin typeface="Rockwell" panose="02060603020205020403" pitchFamily="18" charset="0"/>
              </a:rPr>
              <a:t>Satisfactory completion of Sustainable Agriculture Biology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2133600"/>
            <a:ext cx="3886200" cy="2974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accent6">
                    <a:lumMod val="75000"/>
                  </a:schemeClr>
                </a:solidFill>
                <a:latin typeface="Rockwell" panose="02060603020205020403" pitchFamily="18" charset="0"/>
              </a:rPr>
              <a:t>Advanced Interdisciplinary Science for Sustainable Agriculture </a:t>
            </a:r>
            <a:endParaRPr lang="en-US" sz="4000" b="1" dirty="0">
              <a:solidFill>
                <a:schemeClr val="accent6">
                  <a:lumMod val="75000"/>
                </a:schemeClr>
              </a:solidFill>
              <a:latin typeface="Rockwell" panose="02060603020205020403" pitchFamily="18" charset="0"/>
            </a:endParaRPr>
          </a:p>
        </p:txBody>
      </p:sp>
      <p:sp>
        <p:nvSpPr>
          <p:cNvPr id="3" name="Content Placeholder 2"/>
          <p:cNvSpPr>
            <a:spLocks noGrp="1"/>
          </p:cNvSpPr>
          <p:nvPr>
            <p:ph sz="half" idx="1"/>
          </p:nvPr>
        </p:nvSpPr>
        <p:spPr/>
        <p:txBody>
          <a:bodyPr>
            <a:normAutofit fontScale="92500"/>
          </a:bodyPr>
          <a:lstStyle/>
          <a:p>
            <a:r>
              <a:rPr lang="en-US" dirty="0">
                <a:latin typeface="Rockwell" panose="02060603020205020403" pitchFamily="18" charset="0"/>
              </a:rPr>
              <a:t>Focuses on exploring and applying </a:t>
            </a:r>
            <a:r>
              <a:rPr lang="en-US" dirty="0" err="1">
                <a:latin typeface="Rockwell" panose="02060603020205020403" pitchFamily="18" charset="0"/>
              </a:rPr>
              <a:t>agriscience</a:t>
            </a:r>
            <a:r>
              <a:rPr lang="en-US" dirty="0">
                <a:latin typeface="Rockwell" panose="02060603020205020403" pitchFamily="18" charset="0"/>
              </a:rPr>
              <a:t> concepts in biotechnology and soil science to better the Liberty Ranch FFA Sustainable Farm</a:t>
            </a:r>
          </a:p>
          <a:p>
            <a:pPr>
              <a:buClrTx/>
            </a:pPr>
            <a:r>
              <a:rPr lang="en-US" dirty="0">
                <a:latin typeface="Rockwell" panose="02060603020205020403" pitchFamily="18" charset="0"/>
              </a:rPr>
              <a:t>Meets </a:t>
            </a:r>
            <a:r>
              <a:rPr lang="en-US" b="1" dirty="0">
                <a:latin typeface="Rockwell" panose="02060603020205020403" pitchFamily="18" charset="0"/>
              </a:rPr>
              <a:t>UC/CSU Life Science </a:t>
            </a:r>
            <a:r>
              <a:rPr lang="en-US" dirty="0">
                <a:latin typeface="Rockwell" panose="02060603020205020403" pitchFamily="18" charset="0"/>
              </a:rPr>
              <a:t>requirement</a:t>
            </a:r>
          </a:p>
          <a:p>
            <a:pPr>
              <a:buClrTx/>
            </a:pPr>
            <a:r>
              <a:rPr lang="en-US" dirty="0">
                <a:latin typeface="Rockwell" panose="02060603020205020403" pitchFamily="18" charset="0"/>
              </a:rPr>
              <a:t>Open to 11</a:t>
            </a:r>
            <a:r>
              <a:rPr lang="en-US" baseline="30000" dirty="0">
                <a:latin typeface="Rockwell" panose="02060603020205020403" pitchFamily="18" charset="0"/>
              </a:rPr>
              <a:t>th</a:t>
            </a:r>
            <a:r>
              <a:rPr lang="en-US" dirty="0">
                <a:latin typeface="Rockwell" panose="02060603020205020403" pitchFamily="18" charset="0"/>
              </a:rPr>
              <a:t> and 12</a:t>
            </a:r>
            <a:r>
              <a:rPr lang="en-US" baseline="30000" dirty="0">
                <a:latin typeface="Rockwell" panose="02060603020205020403" pitchFamily="18" charset="0"/>
              </a:rPr>
              <a:t>th</a:t>
            </a:r>
            <a:r>
              <a:rPr lang="en-US" dirty="0">
                <a:latin typeface="Rockwell" panose="02060603020205020403" pitchFamily="18" charset="0"/>
              </a:rPr>
              <a:t> graders</a:t>
            </a:r>
          </a:p>
          <a:p>
            <a:pPr>
              <a:buClrTx/>
            </a:pPr>
            <a:r>
              <a:rPr lang="en-US" dirty="0">
                <a:latin typeface="Rockwell" panose="02060603020205020403" pitchFamily="18" charset="0"/>
              </a:rPr>
              <a:t>Satisfactory completion of Sustainable Agriculture Biology and Agriculture and Soil Chemistry</a:t>
            </a:r>
            <a:r>
              <a:rPr lang="en-US" dirty="0" smtClean="0">
                <a:latin typeface="Rockwell" panose="02060603020205020403" pitchFamily="18" charset="0"/>
              </a:rPr>
              <a:t>.</a:t>
            </a:r>
          </a:p>
          <a:p>
            <a:pPr>
              <a:buClrTx/>
            </a:pPr>
            <a:r>
              <a:rPr lang="en-US" dirty="0" smtClean="0">
                <a:latin typeface="Rockwell" panose="02060603020205020403" pitchFamily="18" charset="0"/>
              </a:rPr>
              <a:t>Opportunity to receive Honors credit</a:t>
            </a:r>
            <a:endParaRPr lang="en-US" dirty="0">
              <a:latin typeface="Rockwell" panose="02060603020205020403"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17339" y="2069516"/>
            <a:ext cx="3886200" cy="291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chemeClr val="accent6">
                    <a:lumMod val="75000"/>
                  </a:schemeClr>
                </a:solidFill>
                <a:latin typeface="Rockwell" panose="02060603020205020403" pitchFamily="18" charset="0"/>
              </a:rPr>
              <a:t>Agricultural Government &amp; Economics</a:t>
            </a:r>
          </a:p>
        </p:txBody>
      </p:sp>
      <p:sp>
        <p:nvSpPr>
          <p:cNvPr id="3" name="Content Placeholder 2"/>
          <p:cNvSpPr>
            <a:spLocks noGrp="1"/>
          </p:cNvSpPr>
          <p:nvPr>
            <p:ph sz="half" idx="1"/>
          </p:nvPr>
        </p:nvSpPr>
        <p:spPr/>
        <p:txBody>
          <a:bodyPr/>
          <a:lstStyle/>
          <a:p>
            <a:pPr>
              <a:buClr>
                <a:schemeClr val="tx1"/>
              </a:buClr>
            </a:pPr>
            <a:r>
              <a:rPr lang="en-US" dirty="0">
                <a:latin typeface="Rockwell" panose="02060603020205020403" pitchFamily="18" charset="0"/>
              </a:rPr>
              <a:t>Year-long course; One semester of Economics and One Semester of Government</a:t>
            </a:r>
          </a:p>
          <a:p>
            <a:pPr>
              <a:buClr>
                <a:schemeClr val="tx1"/>
              </a:buClr>
            </a:pPr>
            <a:r>
              <a:rPr lang="en-US" dirty="0">
                <a:latin typeface="Rockwell" panose="02060603020205020403" pitchFamily="18" charset="0"/>
              </a:rPr>
              <a:t>Meets </a:t>
            </a:r>
            <a:r>
              <a:rPr lang="en-US" b="1" dirty="0">
                <a:latin typeface="Rockwell" panose="02060603020205020403" pitchFamily="18" charset="0"/>
              </a:rPr>
              <a:t>UC Government and Economics</a:t>
            </a:r>
            <a:r>
              <a:rPr lang="en-US" dirty="0">
                <a:latin typeface="Rockwell" panose="02060603020205020403" pitchFamily="18" charset="0"/>
              </a:rPr>
              <a:t> requirements</a:t>
            </a:r>
          </a:p>
          <a:p>
            <a:pPr>
              <a:buClr>
                <a:schemeClr val="tx1"/>
              </a:buClr>
            </a:pPr>
            <a:r>
              <a:rPr lang="en-US" dirty="0">
                <a:latin typeface="Rockwell" panose="02060603020205020403" pitchFamily="18" charset="0"/>
              </a:rPr>
              <a:t>Open to 12</a:t>
            </a:r>
            <a:r>
              <a:rPr lang="en-US" baseline="30000" dirty="0">
                <a:latin typeface="Rockwell" panose="02060603020205020403" pitchFamily="18" charset="0"/>
              </a:rPr>
              <a:t>th</a:t>
            </a:r>
            <a:r>
              <a:rPr lang="en-US" dirty="0">
                <a:latin typeface="Rockwell" panose="02060603020205020403" pitchFamily="18" charset="0"/>
              </a:rPr>
              <a:t> graders ONLY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2058194"/>
            <a:ext cx="38862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chemeClr val="accent6">
                    <a:lumMod val="75000"/>
                  </a:schemeClr>
                </a:solidFill>
                <a:latin typeface="Rockwell" panose="02060603020205020403" pitchFamily="18" charset="0"/>
              </a:rPr>
              <a:t>Agriculture Mechanics Pathway</a:t>
            </a:r>
          </a:p>
        </p:txBody>
      </p:sp>
      <p:sp>
        <p:nvSpPr>
          <p:cNvPr id="3" name="Content Placeholder 2"/>
          <p:cNvSpPr>
            <a:spLocks noGrp="1"/>
          </p:cNvSpPr>
          <p:nvPr>
            <p:ph idx="1"/>
          </p:nvPr>
        </p:nvSpPr>
        <p:spPr>
          <a:xfrm>
            <a:off x="628650" y="4876800"/>
            <a:ext cx="7886700" cy="1300162"/>
          </a:xfrm>
        </p:spPr>
        <p:txBody>
          <a:bodyPr>
            <a:normAutofit fontScale="92500"/>
          </a:bodyPr>
          <a:lstStyle/>
          <a:p>
            <a:pPr>
              <a:buNone/>
            </a:pPr>
            <a:r>
              <a:rPr lang="en-US" b="1" dirty="0">
                <a:latin typeface="Rockwell" panose="02060603020205020403" pitchFamily="18" charset="0"/>
              </a:rPr>
              <a:t>Year 1		Agriculture Mechanics Skills and Technology</a:t>
            </a:r>
          </a:p>
          <a:p>
            <a:pPr>
              <a:buNone/>
            </a:pPr>
            <a:r>
              <a:rPr lang="en-US" b="1" dirty="0">
                <a:latin typeface="Rockwell" panose="02060603020205020403" pitchFamily="18" charset="0"/>
              </a:rPr>
              <a:t>Year 2		Agriculture Metals and Welding</a:t>
            </a:r>
          </a:p>
          <a:p>
            <a:pPr>
              <a:buNone/>
            </a:pPr>
            <a:r>
              <a:rPr lang="en-US" b="1" dirty="0">
                <a:latin typeface="Rockwell" panose="02060603020205020403" pitchFamily="18" charset="0"/>
              </a:rPr>
              <a:t>Year 3/4		Agricultural Welding and Fabrication ROP</a:t>
            </a:r>
          </a:p>
        </p:txBody>
      </p:sp>
      <p:sp>
        <p:nvSpPr>
          <p:cNvPr id="4" name="Rectangle 3"/>
          <p:cNvSpPr/>
          <p:nvPr/>
        </p:nvSpPr>
        <p:spPr>
          <a:xfrm>
            <a:off x="304800" y="228600"/>
            <a:ext cx="8534400" cy="6400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225" y="1703542"/>
            <a:ext cx="3765549" cy="282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2216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chemeClr val="accent6">
                    <a:lumMod val="75000"/>
                  </a:schemeClr>
                </a:solidFill>
                <a:latin typeface="Rockwell" panose="02060603020205020403" pitchFamily="18" charset="0"/>
              </a:rPr>
              <a:t>Agriculture Mechanics Skills and Technology</a:t>
            </a:r>
          </a:p>
        </p:txBody>
      </p:sp>
      <p:sp>
        <p:nvSpPr>
          <p:cNvPr id="3" name="Content Placeholder 2"/>
          <p:cNvSpPr>
            <a:spLocks noGrp="1"/>
          </p:cNvSpPr>
          <p:nvPr>
            <p:ph sz="half" idx="1"/>
          </p:nvPr>
        </p:nvSpPr>
        <p:spPr/>
        <p:txBody>
          <a:bodyPr/>
          <a:lstStyle/>
          <a:p>
            <a:r>
              <a:rPr lang="en-US" dirty="0">
                <a:latin typeface="Rockwell" panose="02060603020205020403" pitchFamily="18" charset="0"/>
              </a:rPr>
              <a:t>Project-Based shop class that focuses on skills and competencies in various mechanical fields including metalworking, woodworking, plumbing and irrigation, electrical principles and wiring. </a:t>
            </a:r>
          </a:p>
          <a:p>
            <a:r>
              <a:rPr lang="en-US" dirty="0">
                <a:latin typeface="Rockwell" panose="02060603020205020403" pitchFamily="18" charset="0"/>
              </a:rPr>
              <a:t>Meets </a:t>
            </a:r>
            <a:r>
              <a:rPr lang="en-US" b="1" dirty="0">
                <a:latin typeface="Rockwell" panose="02060603020205020403" pitchFamily="18" charset="0"/>
              </a:rPr>
              <a:t>Elective Credit</a:t>
            </a:r>
          </a:p>
          <a:p>
            <a:r>
              <a:rPr lang="en-US" dirty="0">
                <a:latin typeface="Rockwell" panose="02060603020205020403" pitchFamily="18" charset="0"/>
              </a:rPr>
              <a:t>Open to 9-12 graders</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1378" y="2551906"/>
            <a:ext cx="3886200" cy="289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7651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14474</TotalTime>
  <Words>1367</Words>
  <Application>Microsoft Office PowerPoint</Application>
  <PresentationFormat>On-screen Show (4:3)</PresentationFormat>
  <Paragraphs>158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Baskerville Old Face</vt:lpstr>
      <vt:lpstr>Calibri</vt:lpstr>
      <vt:lpstr>Calibri Light</vt:lpstr>
      <vt:lpstr>Rockwell</vt:lpstr>
      <vt:lpstr>Office Theme</vt:lpstr>
      <vt:lpstr>Liberty Ranch Agriculture Program Courses</vt:lpstr>
      <vt:lpstr>PowerPoint Presentation</vt:lpstr>
      <vt:lpstr>Agriscience Pathway</vt:lpstr>
      <vt:lpstr>Agriculture Biology </vt:lpstr>
      <vt:lpstr>Chemistry in Agriscience </vt:lpstr>
      <vt:lpstr>Advanced Interdisciplinary Science for Sustainable Agriculture </vt:lpstr>
      <vt:lpstr>Agricultural Government &amp; Economics</vt:lpstr>
      <vt:lpstr>Agriculture Mechanics Pathway</vt:lpstr>
      <vt:lpstr>Agriculture Mechanics Skills and Technology</vt:lpstr>
      <vt:lpstr>Agriculture Metals and Welding</vt:lpstr>
      <vt:lpstr>Agricultural Welding and Fabrication</vt:lpstr>
      <vt:lpstr>Agricultural Power Mechanics Pathway</vt:lpstr>
      <vt:lpstr>Agricultural Power Mechanics I</vt:lpstr>
      <vt:lpstr>Floriculture and Ornamental Horticulture Pathway</vt:lpstr>
      <vt:lpstr>Introduction to Elements and Principles of Floral Design </vt:lpstr>
      <vt:lpstr>Advanced Art and History of Floral Design</vt:lpstr>
      <vt:lpstr>Environmental Horticulture</vt:lpstr>
      <vt:lpstr>Other Electives</vt:lpstr>
      <vt:lpstr>Leadership in Agriculture</vt:lpstr>
      <vt:lpstr>Food Science: Farm to Fork</vt:lpstr>
    </vt:vector>
  </TitlesOfParts>
  <Company>GHSD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Liberty Ranch Agriculture Program Courses</dc:title>
  <dc:creator>bdodson</dc:creator>
  <cp:lastModifiedBy>Bryan Dodson</cp:lastModifiedBy>
  <cp:revision>109</cp:revision>
  <dcterms:created xsi:type="dcterms:W3CDTF">2012-01-09T02:22:45Z</dcterms:created>
  <dcterms:modified xsi:type="dcterms:W3CDTF">2020-12-09T15:31:23Z</dcterms:modified>
</cp:coreProperties>
</file>